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Lst>
  <p:sldSz cy="5143500" cx="9144000"/>
  <p:notesSz cx="6858000" cy="9144000"/>
  <p:embeddedFontLst>
    <p:embeddedFont>
      <p:font typeface="Roboto"/>
      <p:regular r:id="rId122"/>
      <p:bold r:id="rId123"/>
      <p:italic r:id="rId124"/>
      <p:boldItalic r:id="rId125"/>
    </p:embeddedFont>
    <p:embeddedFont>
      <p:font typeface="Helvetica Neue"/>
      <p:regular r:id="rId126"/>
      <p:bold r:id="rId127"/>
      <p:italic r:id="rId128"/>
      <p:boldItalic r:id="rId129"/>
    </p:embeddedFont>
    <p:embeddedFont>
      <p:font typeface="Lemon"/>
      <p:regular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HelveticaNeue-boldItalic.fntdata"/><Relationship Id="rId128" Type="http://schemas.openxmlformats.org/officeDocument/2006/relationships/font" Target="fonts/HelveticaNeue-italic.fntdata"/><Relationship Id="rId127" Type="http://schemas.openxmlformats.org/officeDocument/2006/relationships/font" Target="fonts/HelveticaNeue-bold.fntdata"/><Relationship Id="rId126" Type="http://schemas.openxmlformats.org/officeDocument/2006/relationships/font" Target="fonts/HelveticaNeue-regular.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boldItalic.fntdata"/><Relationship Id="rId29" Type="http://schemas.openxmlformats.org/officeDocument/2006/relationships/slide" Target="slides/slide23.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Lemon-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llumina.com/science/technology/next-generation-sequencing/plan-experiments/quality-scores.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530905/"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8-020-76881-x/figures/1" TargetMode="External"/><Relationship Id="rId3" Type="http://schemas.openxmlformats.org/officeDocument/2006/relationships/hyperlink" Target="https://bowtie-bio.sourceforge.net/bowtie2/index.shtml#:~:text=Bowtie%202%20is%20an%20ultrafast,long%20(e.g.%20mammalian)%20genomes" TargetMode="External"/><Relationship Id="rId4" Type="http://schemas.openxmlformats.org/officeDocument/2006/relationships/hyperlink" Target="http://www.ncbi.nlm.nih.gov/pubmed/21775302?dopt=Abstract"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one/article/file?id=10.1371/journal.pone.0177459&amp;type=printable"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005310/"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ynton.ucsf.edu/hpc/get-started/development-prototyping.html" TargetMode="External"/><Relationship Id="rId3" Type="http://schemas.openxmlformats.org/officeDocument/2006/relationships/hyperlink" Target="https://wynton.ucsf.edu/hpc/get-started/development-prototyping.html" TargetMode="External"/><Relationship Id="rId4" Type="http://schemas.openxmlformats.org/officeDocument/2006/relationships/hyperlink" Target="https://wynton.ucsf.edu/hpc/transfers/files-and-directories.html" TargetMode="External"/><Relationship Id="rId5" Type="http://schemas.openxmlformats.org/officeDocument/2006/relationships/hyperlink" Target="https://wynton.ucsf.edu/hpc/transfers/files-and-directories.html"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b300e55d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b300e55d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03" name="Google Shape;103;g23b300e55dd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5c349c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5c349c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3dbece6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3dbece6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3b300e55d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3b300e55dd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7e8042fb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7e8042fb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3dbece6a76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3dbece6a76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3dbece6a76_1_12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g23dbece6a76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3dbece6a7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3dbece6a7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3dbece6a76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3dbece6a76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f56fc7a34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f56fc7a34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f5c41af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f5c41af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The argument choices available for STAR</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3dc9da21d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7" name="Google Shape;1087;g23dc9da21d9_0_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88" name="Google Shape;1088;g23dc9da21d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55060ad82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f55060ad82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86" name="Google Shape;186;gf55060ad82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19613caf6a_1_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119613caf6a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f4684b3ac4_0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2f4684b3a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19613caf6a_1_3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g119613caf6a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f56fc7a3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f56fc7a3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7cc7b61e8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37cc7b61e8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f18f6784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f18f6784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1b540f5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1b540f5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e8042fb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e8042fb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e8042fb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e8042fb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55060ad8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55060ad8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This slide deck gives an overview of the tools and tech underlying RNA-seq. </a:t>
            </a:r>
            <a:endParaRPr sz="1200">
              <a:solidFill>
                <a:schemeClr val="dk1"/>
              </a:solidFill>
            </a:endParaRPr>
          </a:p>
          <a:p>
            <a:pPr indent="0" lvl="0" marL="0" rtl="0" algn="l">
              <a:spcBef>
                <a:spcPts val="0"/>
              </a:spcBef>
              <a:spcAft>
                <a:spcPts val="0"/>
              </a:spcAft>
              <a:buClr>
                <a:schemeClr val="dk1"/>
              </a:buClr>
              <a:buSzPts val="1200"/>
              <a:buFont typeface="Arial"/>
              <a:buNone/>
            </a:pPr>
            <a:r>
              <a:t/>
            </a:r>
            <a:endParaRPr b="1" sz="1200">
              <a:solidFill>
                <a:schemeClr val="dk1"/>
              </a:solidFill>
            </a:endParaRPr>
          </a:p>
          <a:p>
            <a:pPr indent="0" lvl="0" marL="0" rtl="0" algn="l">
              <a:spcBef>
                <a:spcPts val="0"/>
              </a:spcBef>
              <a:spcAft>
                <a:spcPts val="0"/>
              </a:spcAft>
              <a:buClr>
                <a:schemeClr val="dk1"/>
              </a:buClr>
              <a:buSzPts val="1200"/>
              <a:buFont typeface="Arial"/>
              <a:buNone/>
            </a:pPr>
            <a:r>
              <a:rPr b="1" lang="en" sz="1200">
                <a:solidFill>
                  <a:schemeClr val="dk1"/>
                </a:solidFill>
              </a:rPr>
              <a:t>Docker </a:t>
            </a:r>
            <a:r>
              <a:rPr lang="en" sz="1200">
                <a:solidFill>
                  <a:schemeClr val="dk1"/>
                </a:solidFill>
              </a:rPr>
              <a:t>(https://www.docker.com/)</a:t>
            </a:r>
            <a:r>
              <a:rPr b="1" lang="en" sz="1200">
                <a:solidFill>
                  <a:schemeClr val="dk1"/>
                </a:solidFill>
              </a:rPr>
              <a:t> </a:t>
            </a:r>
            <a:r>
              <a:rPr lang="en" sz="1200">
                <a:solidFill>
                  <a:schemeClr val="dk1"/>
                </a:solidFill>
              </a:rPr>
              <a:t>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b="1" lang="en" sz="1200">
                <a:solidFill>
                  <a:schemeClr val="dk1"/>
                </a:solidFill>
              </a:rPr>
              <a:t>What is an HPC? </a:t>
            </a:r>
            <a:r>
              <a:rPr lang="en" sz="1200">
                <a:solidFill>
                  <a:schemeClr val="dk1"/>
                </a:solidFill>
              </a:rPr>
              <a:t>https://insidehpc.com/hpc-basic-training/what-is-hpc/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7cc7b61e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7cc7b61e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7e9417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7e9417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003bd6f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003bd6f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56fc7a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56fc7a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b300e55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b300e55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43fb5b0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43fb5b0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43fb5b0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43fb5b0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annotate novel transcriptional events, e.g., exon skipping, alternative 3’ acceptor or 5’ donor sites, intron retention</a:t>
            </a:r>
            <a:endParaRPr sz="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6fc7a3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6fc7a3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5c41af1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5c41af1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QuantSeq - </a:t>
            </a:r>
            <a:r>
              <a:rPr lang="en"/>
              <a:t>https://www.nature.com/articles/nmeth.f.376</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56fc7a3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56fc7a3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56fc7a3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56fc7a3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e8042f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e8042f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56fc7a3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56fc7a3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new technology called spatial transcriptomics which is somewhere in the middle of RNA-seq and single-cell RNA-seq when it comes to </a:t>
            </a:r>
            <a:r>
              <a:rPr lang="en"/>
              <a:t>cellular</a:t>
            </a:r>
            <a:r>
              <a:rPr lang="en"/>
              <a:t> resolution.</a:t>
            </a:r>
            <a:endParaRPr/>
          </a:p>
          <a:p>
            <a:pPr indent="0" lvl="0" marL="0" rtl="0" algn="l">
              <a:spcBef>
                <a:spcPts val="0"/>
              </a:spcBef>
              <a:spcAft>
                <a:spcPts val="0"/>
              </a:spcAft>
              <a:buNone/>
            </a:pPr>
            <a:r>
              <a:rPr lang="en"/>
              <a:t>https://www.genengnews.com/commentary/point-of-view/single-cell-explorations-are-underway-and-spatial-is-the-next-frontier/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b300e55d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b300e55d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1b540f585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1b540f58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b300e55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b300e55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https://rnaseq.uoregon.edu/#rna-prep-overview</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1b540f58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1b540f58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56fc7a34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56fc7a34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a:t>https://help.basespace.illumina.com/articles/descriptive/fastq-files/</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14d519a1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14d519a1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14d519a1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14d519a1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https://www.illumina.com/science/technology/next-generation-sequencing/plan-experiments/quality-scores.html</a:t>
            </a:r>
            <a:endParaRPr/>
          </a:p>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American Standard Code for Information Interchange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56fc7a34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56fc7a34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414d519a1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414d519a1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82e846e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82e846ea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56fc7a3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56fc7a3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https://www.youtube.com/watch?v=U4QnpciIJhM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1b540f585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f1b540f585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5fc3ef9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5fc3ef9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b300e55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b300e55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From https://www.broadinstitute.org/files/shared/illuminavids/sequencingSlides.pdf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56fc7a34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56fc7a34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5fc3ef9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f5fc3ef98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f5fc3ef98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f5fc3ef98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rPr>
              <a:t>https://sequencing.qcfail.com/articles/positional-sequence-bias-in-random-primed-libraries/</a:t>
            </a: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3b300e55d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3b300e55d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3b300e55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3b300e55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https://www.ecseq.com/support/ngs/trimming-adapter-sequences-is-it-necessary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3b300e55d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3b300e55d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https://cutadapt.readthedocs.io/en/stable/guide.html</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e8042fb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7e8042fb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475531b70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475531b70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3b300e55d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3b300e55d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3b300e55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3b300e55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Suggested reading: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Video lectures on how these mapping tools work:</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b300e55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b300e55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https://rnaseq.uoregon.edu/#rna-prep-working-with-rna</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3b300e55d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3b300e55d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3b300e55dd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3b300e55d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https://www.ncbi.nlm.nih.gov/pmc/articles/PMC3530905/</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3b300e55d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3b300e55d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indent="-304800" lvl="0" marL="457200" rtl="0" algn="l">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indent="-304800" lvl="0" marL="457200" rtl="0" algn="l">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30a7193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30a7193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30a7193e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30a7193e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30a7193e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30a7193e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chrome-extension://efaidnbmnnnibpcajpcglclefindmkaj/https://samtools.github.io/hts-specs/SAMv1.pdf</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30a7193eb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30a7193eb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30a7193eb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30a7193eb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3b300e55dd_0_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23b300e55dd_0_65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631" name="Google Shape;631;g23b300e55dd_0_6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443fb5b08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2443fb5b085_0_3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t>Kallisto: https://www.nature.com/articles/nbt.3519</a:t>
            </a:r>
            <a:endParaRPr/>
          </a:p>
          <a:p>
            <a:pPr indent="0" lvl="0" marL="0" rtl="0" algn="l">
              <a:lnSpc>
                <a:spcPct val="115000"/>
              </a:lnSpc>
              <a:spcBef>
                <a:spcPts val="0"/>
              </a:spcBef>
              <a:spcAft>
                <a:spcPts val="0"/>
              </a:spcAft>
              <a:buSzPts val="1100"/>
              <a:buNone/>
            </a:pPr>
            <a:r>
              <a:rPr lang="en"/>
              <a:t>Salmon: https://www.ncbi.nlm.nih.gov/pmc/articles/PMC5600148/</a:t>
            </a:r>
            <a:endParaRPr/>
          </a:p>
        </p:txBody>
      </p:sp>
      <p:sp>
        <p:nvSpPr>
          <p:cNvPr id="638" name="Google Shape;638;g2443fb5b085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b300e55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b300e55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amplification: https://youtu.be/3URxJD5k3T8</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443fb5b0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443fb5b0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https://www.nature.com/articles/s41598-020-76881-x/figures/1</a:t>
            </a:r>
            <a:endParaRPr/>
          </a:p>
          <a:p>
            <a:pPr indent="0" lvl="0" marL="0" rtl="0" algn="l">
              <a:spcBef>
                <a:spcPts val="0"/>
              </a:spcBef>
              <a:spcAft>
                <a:spcPts val="0"/>
              </a:spcAft>
              <a:buNone/>
            </a:pPr>
            <a:r>
              <a:rPr lang="en" u="sng">
                <a:solidFill>
                  <a:schemeClr val="hlink"/>
                </a:solidFill>
                <a:hlinkClick r:id="rId3"/>
              </a:rPr>
              <a:t>https://bowtie-bio.sourceforge.net/bowtie2/index.shtml#:~:text=Bowtie%202%20is%20an%20ultrafast,long%20(e.g.%20mammalian)%20genomes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hlink"/>
                </a:solidFill>
                <a:highlight>
                  <a:srgbClr val="FFFFFF"/>
                </a:highlight>
                <a:uFill>
                  <a:noFill/>
                </a:uFill>
                <a:hlinkClick r:id="rId4"/>
              </a:rPr>
              <a:t>Comparative Analysis of RNA-Seq Alignment Algorithms and the RNA-Seq Unified Mapper (RUM)</a:t>
            </a:r>
            <a:r>
              <a:rPr lang="en" sz="1200">
                <a:solidFill>
                  <a:srgbClr val="1F2328"/>
                </a:solidFill>
                <a:highlight>
                  <a:srgbClr val="FFFFFF"/>
                </a:highlight>
              </a:rPr>
              <a:t> Gregory R. Grant, Michael H. Farkas, Angel Pizarro, Nicholas Lahens, Jonathan Schug, Brian Brunk, Christian J. Stoeckert Jr, John B. Hogenesch and Eric A. Pierce.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3b300e55d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3b300e55d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3b300e55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3b300e55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Login to a Wynton dev node and search for the tools using module spider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3b300e55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3b300e55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3b300e55d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3b300e55d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Galaxy provides a collection of tools to analyze variety of biomedical data </a:t>
            </a:r>
            <a:endParaRPr/>
          </a:p>
          <a:p>
            <a:pPr indent="0" lvl="0" marL="0" rtl="0" algn="l">
              <a:spcBef>
                <a:spcPts val="0"/>
              </a:spcBef>
              <a:spcAft>
                <a:spcPts val="0"/>
              </a:spcAft>
              <a:buNone/>
            </a:pPr>
            <a:r>
              <a:rPr lang="en"/>
              <a:t>https://usegalaxy.org/</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3b300e55dd_0_8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23b300e55dd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3b300e55d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g23b300e55dd_0_9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taken from https://hpc.rtu.lv/introduction-to-hpc/?lang=en</a:t>
            </a:r>
            <a:endParaRPr/>
          </a:p>
        </p:txBody>
      </p:sp>
      <p:sp>
        <p:nvSpPr>
          <p:cNvPr id="699" name="Google Shape;699;g23b300e55dd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3b300e55d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23b300e55dd_0_10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23b300e55dd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3b300e55d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g23b300e55dd_0_1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source: https://gigascience.biomedcentral.com/track/pdf/10.1186/s13742-016-0135-4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Paper introducing Singularity: </a:t>
            </a:r>
            <a:r>
              <a:rPr lang="en" u="sng">
                <a:solidFill>
                  <a:schemeClr val="hlink"/>
                </a:solidFill>
                <a:hlinkClick r:id="rId2"/>
              </a:rPr>
              <a:t>https://journals.plos.org/plosone/article/file?id=10.1371/journal.pone.0177459&amp;type=printable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https://phoenixnap.com/kb/docker-image-vs-container</a:t>
            </a:r>
            <a:endParaRPr/>
          </a:p>
        </p:txBody>
      </p:sp>
      <p:sp>
        <p:nvSpPr>
          <p:cNvPr id="718" name="Google Shape;718;g23b300e55dd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3b300e55dd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g23b300e55dd_0_12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23b300e55dd_0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b300e55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b300e55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444f7936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444f793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4547ca90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4547ca90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3cd6a728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3cd6a728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3b300e55d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3b300e55d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7e8042fb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7e8042fb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3b300e55dd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23b300e55dd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768" name="Google Shape;768;g23b300e55dd_0_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3b300e55d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3b300e55d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42fe74f2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42fe74f2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56fc7a3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f56fc7a3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f354a93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f354a93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b300e55d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b300e55d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3b300e55d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3b300e55d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3e1085f2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3e1085f2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3494125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3494125b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30a7193eb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30a7193eb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30a7193eb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30a7193eb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30a7193eb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30a7193eb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u="sng">
                <a:solidFill>
                  <a:schemeClr val="hlink"/>
                </a:solidFill>
                <a:hlinkClick r:id="rId2"/>
              </a:rPr>
              <a:t>https://www.ncbi.nlm.nih.gov/pmc/articles/PMC3005310/</a:t>
            </a:r>
            <a:endParaRPr sz="1200"/>
          </a:p>
          <a:p>
            <a:pPr indent="0" lvl="0" marL="0" rtl="0" algn="l">
              <a:spcBef>
                <a:spcPts val="0"/>
              </a:spcBef>
              <a:spcAft>
                <a:spcPts val="0"/>
              </a:spcAft>
              <a:buNone/>
            </a:pPr>
            <a:r>
              <a:rPr lang="en" sz="1200"/>
              <a:t>https://blog.genewiz.com/stranded-vs-non-stranded-rna-seq</a:t>
            </a:r>
            <a:endParaRPr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30a7193eb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30a7193eb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30a7193eb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30a7193eb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3494125b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3494125b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3dbece6a76_1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23dbece6a7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b300e55d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b300e55d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3dbece6a76_1_1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23dbece6a76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3dbece6a76_1_1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23dbece6a76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3dbece6a76_1_2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Command line cheat sheet</a:t>
            </a:r>
            <a:endParaRPr sz="1200">
              <a:solidFill>
                <a:schemeClr val="dk1"/>
              </a:solidFill>
            </a:endParaRPr>
          </a:p>
          <a:p>
            <a:pPr indent="0" lvl="0" marL="0" rtl="0" algn="l">
              <a:spcBef>
                <a:spcPts val="0"/>
              </a:spcBef>
              <a:spcAft>
                <a:spcPts val="0"/>
              </a:spcAft>
              <a:buNone/>
            </a:pPr>
            <a:r>
              <a:rPr lang="en" sz="1200">
                <a:solidFill>
                  <a:schemeClr val="dk1"/>
                </a:solidFill>
              </a:rPr>
              <a:t>https://www.git-tower.com/blog/command-line-cheat-sheet/</a:t>
            </a:r>
            <a:endParaRPr/>
          </a:p>
        </p:txBody>
      </p:sp>
      <p:sp>
        <p:nvSpPr>
          <p:cNvPr id="935" name="Google Shape;935;g23dbece6a76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dbece6a76_1_2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g23dbece6a76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3dbece6a7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3dbece6a7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3dbece6a7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3dbece6a7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dbece6a7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3dbece6a7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Docker and Wynton, the script is available in the workshop materials.</a:t>
            </a:r>
            <a:endParaRPr sz="1200"/>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to login to wynton: https://wynton.ucsf.edu/hpc/get-started/access-cluster.html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for wynton development nodes:</a:t>
            </a:r>
            <a:r>
              <a:rPr lang="en" sz="1200">
                <a:solidFill>
                  <a:schemeClr val="dk1"/>
                </a:solidFill>
                <a:uFill>
                  <a:noFill/>
                </a:uFill>
                <a:hlinkClick r:id="rId2">
                  <a:extLst>
                    <a:ext uri="{A12FA001-AC4F-418D-AE19-62706E023703}">
                      <ahyp:hlinkClr val="tx"/>
                    </a:ext>
                  </a:extLst>
                </a:hlinkClick>
              </a:rPr>
              <a:t> </a:t>
            </a:r>
            <a:r>
              <a:rPr lang="en" sz="1200" u="sng">
                <a:solidFill>
                  <a:schemeClr val="hlink"/>
                </a:solidFill>
                <a:hlinkClick r:id="rId3"/>
              </a:rPr>
              <a:t>https://wynton.ucsf.edu/hpc/get-started/development-prototyping.html</a:t>
            </a:r>
            <a:endParaRPr sz="1200" u="sng">
              <a:solidFill>
                <a:schemeClr val="hlink"/>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#file transfer tutorial: :</a:t>
            </a:r>
            <a:r>
              <a:rPr lang="en" sz="1200">
                <a:solidFill>
                  <a:schemeClr val="dk1"/>
                </a:solidFill>
                <a:uFill>
                  <a:noFill/>
                </a:uFill>
                <a:hlinkClick r:id="rId4">
                  <a:extLst>
                    <a:ext uri="{A12FA001-AC4F-418D-AE19-62706E023703}">
                      <ahyp:hlinkClr val="tx"/>
                    </a:ext>
                  </a:extLst>
                </a:hlinkClick>
              </a:rPr>
              <a:t> </a:t>
            </a:r>
            <a:r>
              <a:rPr lang="en" sz="1200" u="sng">
                <a:solidFill>
                  <a:schemeClr val="hlink"/>
                </a:solidFill>
                <a:hlinkClick r:id="rId5"/>
              </a:rPr>
              <a:t>https://wynton.ucsf.edu/hpc/transfers/files-and-directories.html</a:t>
            </a:r>
            <a:endParaRPr sz="1200"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3cd6a728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3cd6a728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3dbece6a76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3dbece6a76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3dbece6a76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3dbece6a76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89724" cy="5173813"/>
          </a:xfrm>
          <a:prstGeom prst="rect">
            <a:avLst/>
          </a:prstGeom>
          <a:noFill/>
          <a:ln>
            <a:noFill/>
          </a:ln>
        </p:spPr>
      </p:pic>
      <p:sp>
        <p:nvSpPr>
          <p:cNvPr id="55" name="Google Shape;55;p14"/>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rm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 name="Google Shape;57;p14"/>
          <p:cNvPicPr preferRelativeResize="0"/>
          <p:nvPr/>
        </p:nvPicPr>
        <p:blipFill rotWithShape="1">
          <a:blip r:embed="rId3">
            <a:alphaModFix/>
          </a:blip>
          <a:srcRect b="0" l="0" r="0" t="0"/>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5"/>
          <p:cNvSpPr txBox="1"/>
          <p:nvPr>
            <p:ph type="title"/>
          </p:nvPr>
        </p:nvSpPr>
        <p:spPr>
          <a:xfrm>
            <a:off x="628650" y="531341"/>
            <a:ext cx="7886700" cy="736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5"/>
          <p:cNvSpPr txBox="1"/>
          <p:nvPr>
            <p:ph idx="1" type="body"/>
          </p:nvPr>
        </p:nvSpPr>
        <p:spPr>
          <a:xfrm>
            <a:off x="6286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2" type="body"/>
          </p:nvPr>
        </p:nvSpPr>
        <p:spPr>
          <a:xfrm>
            <a:off x="46291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b="0" l="0" r="0" t="0"/>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623888" y="1282304"/>
            <a:ext cx="7886700" cy="21396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8"/>
          <p:cNvSpPr txBox="1"/>
          <p:nvPr>
            <p:ph idx="1" type="body"/>
          </p:nvPr>
        </p:nvSpPr>
        <p:spPr>
          <a:xfrm>
            <a:off x="623888" y="3442097"/>
            <a:ext cx="7886700" cy="1125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19"/>
          <p:cNvSpPr txBox="1"/>
          <p:nvPr>
            <p:ph type="title"/>
          </p:nvPr>
        </p:nvSpPr>
        <p:spPr>
          <a:xfrm>
            <a:off x="629841" y="273844"/>
            <a:ext cx="7886700" cy="99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9841" y="1260872"/>
            <a:ext cx="38685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4" name="Google Shape;74;p19"/>
          <p:cNvSpPr txBox="1"/>
          <p:nvPr>
            <p:ph idx="2" type="body"/>
          </p:nvPr>
        </p:nvSpPr>
        <p:spPr>
          <a:xfrm>
            <a:off x="629841" y="1878806"/>
            <a:ext cx="38685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9"/>
          <p:cNvSpPr txBox="1"/>
          <p:nvPr>
            <p:ph idx="3" type="body"/>
          </p:nvPr>
        </p:nvSpPr>
        <p:spPr>
          <a:xfrm>
            <a:off x="4629150" y="1260872"/>
            <a:ext cx="38874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6" name="Google Shape;76;p19"/>
          <p:cNvSpPr txBox="1"/>
          <p:nvPr>
            <p:ph idx="4" type="body"/>
          </p:nvPr>
        </p:nvSpPr>
        <p:spPr>
          <a:xfrm>
            <a:off x="4629150" y="1878806"/>
            <a:ext cx="38874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txBox="1"/>
          <p:nvPr>
            <p:ph idx="1" type="body"/>
          </p:nvPr>
        </p:nvSpPr>
        <p:spPr>
          <a:xfrm>
            <a:off x="3887391" y="740569"/>
            <a:ext cx="4629300" cy="3655200"/>
          </a:xfrm>
          <a:prstGeom prst="rect">
            <a:avLst/>
          </a:prstGeom>
          <a:noFill/>
          <a:ln>
            <a:noFill/>
          </a:ln>
        </p:spPr>
        <p:txBody>
          <a:bodyPr anchorCtr="0" anchor="t" bIns="0" lIns="0" spcFirstLastPara="1" rIns="0" wrap="square" tIns="0">
            <a:norm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3" name="Google Shape;83;p22"/>
          <p:cNvSpPr txBox="1"/>
          <p:nvPr>
            <p:ph idx="2"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3"/>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p:nvPr>
            <p:ph idx="2" type="pic"/>
          </p:nvPr>
        </p:nvSpPr>
        <p:spPr>
          <a:xfrm>
            <a:off x="3887391" y="740569"/>
            <a:ext cx="4629300" cy="3655200"/>
          </a:xfrm>
          <a:prstGeom prst="rect">
            <a:avLst/>
          </a:prstGeom>
          <a:noFill/>
          <a:ln>
            <a:noFill/>
          </a:ln>
        </p:spPr>
      </p:sp>
      <p:sp>
        <p:nvSpPr>
          <p:cNvPr id="87" name="Google Shape;87;p23"/>
          <p:cNvSpPr txBox="1"/>
          <p:nvPr>
            <p:ph idx="1"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4"/>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4" name="Shape 94"/>
        <p:cNvGrpSpPr/>
        <p:nvPr/>
      </p:nvGrpSpPr>
      <p:grpSpPr>
        <a:xfrm>
          <a:off x="0" y="0"/>
          <a:ext cx="0" cy="0"/>
          <a:chOff x="0" y="0"/>
          <a:chExt cx="0" cy="0"/>
        </a:xfrm>
      </p:grpSpPr>
      <p:sp>
        <p:nvSpPr>
          <p:cNvPr id="95" name="Google Shape;95;p26"/>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6"/>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b="0%" l="100%" r="0%" t="100%"/>
            </a:path>
            <a:tileRect b="-100%" l="0%" r="-100%" t="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8" name="Google Shape;9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9" name="Google Shape;9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docs.docker.com/get-docker/"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hyperlink" Target="https://www.surveymonkey.com/r/F75J6VZ"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1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hyperlink" Target="mailto:bioinformatics@gladstone.ucsf.edu"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9.xml"/><Relationship Id="rId3" Type="http://schemas.openxmlformats.org/officeDocument/2006/relationships/hyperlink" Target="https://gladstoneinstitutes.us10.list-manage.com/track/click?u=1a62a392ffda799ebdf0313d3&amp;id=f8f7a65295&amp;e=0b7c96b1c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0.xml"/><Relationship Id="rId3" Type="http://schemas.openxmlformats.org/officeDocument/2006/relationships/hyperlink" Target="https://gladstoneinstitutes.slack.com/archives/C0145F1L7Q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1.xml"/><Relationship Id="rId3" Type="http://schemas.openxmlformats.org/officeDocument/2006/relationships/hyperlink" Target="https://bacteria.ensembl.org/index.html" TargetMode="External"/><Relationship Id="rId4" Type="http://schemas.openxmlformats.org/officeDocument/2006/relationships/hyperlink" Target="https://groups.google.com/g/rna-star/c/FGQRotrCB1Q" TargetMode="External"/><Relationship Id="rId5" Type="http://schemas.openxmlformats.org/officeDocument/2006/relationships/hyperlink" Target="https://cutadapt.readthedocs.io/en/stable/guide.html#adapter-type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 Id="rId3" Type="http://schemas.openxmlformats.org/officeDocument/2006/relationships/hyperlink" Target="http://seqanswers.com/forums/" TargetMode="External"/><Relationship Id="rId4" Type="http://schemas.openxmlformats.org/officeDocument/2006/relationships/hyperlink" Target="https://www.biostars.org/" TargetMode="External"/><Relationship Id="rId5" Type="http://schemas.openxmlformats.org/officeDocument/2006/relationships/hyperlink" Target="https://www.rna-seqblog.com/" TargetMode="External"/><Relationship Id="rId6" Type="http://schemas.openxmlformats.org/officeDocument/2006/relationships/hyperlink" Target="https://stackexchange.com/site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hyperlink" Target="https://www.surveymonkey.com/r/F75J6VZ" TargetMode="External"/><Relationship Id="rId4" Type="http://schemas.openxmlformats.org/officeDocument/2006/relationships/hyperlink" Target="http://cshprotocols.cshlp.org/content/early/2015/04/11/pdb.top084970.full.pdf+html" TargetMode="External"/><Relationship Id="rId5" Type="http://schemas.openxmlformats.org/officeDocument/2006/relationships/hyperlink" Target="https://www.annualreviews.org/doi/full/10.1146/annurev-biodatasci-072018-021255#_i2" TargetMode="External"/><Relationship Id="rId6" Type="http://schemas.openxmlformats.org/officeDocument/2006/relationships/hyperlink" Target="https://rnaseq.uoregon.edu/" TargetMode="External"/><Relationship Id="rId7" Type="http://schemas.openxmlformats.org/officeDocument/2006/relationships/hyperlink" Target="https://training.galaxyproject.org/training-material/topics/transcriptomics/tutorials/ref-based/tutorial.html"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3.png"/><Relationship Id="rId7"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www.bioinformatics.babraham.ac.uk/projects/fastqc/good_sequence_short_fastqc.html" TargetMode="External"/><Relationship Id="rId4" Type="http://schemas.openxmlformats.org/officeDocument/2006/relationships/hyperlink" Target="https://www.bioinformatics.babraham.ac.uk/projects/fastqc/good_sequence_short_fastqc.html" TargetMode="External"/><Relationship Id="rId5" Type="http://schemas.openxmlformats.org/officeDocument/2006/relationships/hyperlink" Target="https://www.bioinformatics.babraham.ac.uk/projects/fastqc/bad_sequence_fastqc.html" TargetMode="External"/><Relationship Id="rId6" Type="http://schemas.openxmlformats.org/officeDocument/2006/relationships/hyperlink" Target="https://www.bioinformatics.babraham.ac.uk/projects/fastqc/bad_sequence_fastqc.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61.png"/><Relationship Id="rId5"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hyperlink" Target="https://www.ncbi.nlm.nih.gov/pmc/articles/PMC7084517/#:~:text=However%2C%20STAR%20has%20a%20higher,among%20all%20compared%20mapping%20tool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hyperlink" Target="https://wynton.ucsf.edu/hpc/get-started/access-cluster.html" TargetMode="Externa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5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 Id="rId5" Type="http://schemas.openxmlformats.org/officeDocument/2006/relationships/hyperlink" Target="https://bioinformaticsworkbook.org/dataAcquisition/fileTransfer/sra.html#gsc.tab=0" TargetMode="External"/><Relationship Id="rId6" Type="http://schemas.openxmlformats.org/officeDocument/2006/relationships/hyperlink" Target="https://erilu.github.io/python-fastq-download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hyperlink" Target="https://www.surveymonkey.com/r/F75J6VZ"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hyperlink" Target="https://docs.docker.com/get-docker/"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71.png"/><Relationship Id="rId8"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68.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hyperlink" Target="https://academic.oup.com/bioinformatics/article/30/7/923/232889" TargetMode="External"/><Relationship Id="rId4" Type="http://schemas.openxmlformats.org/officeDocument/2006/relationships/image" Target="../media/image62.png"/><Relationship Id="rId5"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63.png"/><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 Id="rId3" Type="http://schemas.openxmlformats.org/officeDocument/2006/relationships/image" Target="../media/image67.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 Id="rId3" Type="http://schemas.openxmlformats.org/officeDocument/2006/relationships/image" Target="../media/image67.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hyperlink" Target="https://www.ncbi.nlm.nih.gov/sra/" TargetMode="External"/><Relationship Id="rId4" Type="http://schemas.openxmlformats.org/officeDocument/2006/relationships/hyperlink" Target="https://www.ncbi.nlm.nih.gov/geo/query/acc.cgi?acc=GSE49712"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Library preparation</a:t>
            </a:r>
            <a:endParaRPr/>
          </a:p>
        </p:txBody>
      </p:sp>
      <p:sp>
        <p:nvSpPr>
          <p:cNvPr id="106" name="Google Shape;106;p2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2100"/>
              <a:buNone/>
            </a:pPr>
            <a:r>
              <a:rPr lang="en"/>
              <a:t>Please revise slides 2-8 before the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a:t>
            </a:r>
            <a:r>
              <a:rPr lang="en"/>
              <a:t>this</a:t>
            </a:r>
            <a:r>
              <a:rPr lang="en"/>
              <a:t> workshop</a:t>
            </a:r>
            <a:endParaRPr/>
          </a:p>
        </p:txBody>
      </p:sp>
      <p:sp>
        <p:nvSpPr>
          <p:cNvPr id="181" name="Google Shape;181;p36"/>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a:t>
            </a:r>
            <a:r>
              <a:rPr lang="en" sz="1900"/>
              <a:t>ll_steps_docker_desktop_mac.sh</a:t>
            </a:r>
            <a:endParaRPr sz="1900"/>
          </a:p>
          <a:p>
            <a:pPr indent="-349250" lvl="0" marL="457200" rtl="0" algn="l">
              <a:lnSpc>
                <a:spcPct val="110000"/>
              </a:lnSpc>
              <a:spcBef>
                <a:spcPts val="0"/>
              </a:spcBef>
              <a:spcAft>
                <a:spcPts val="0"/>
              </a:spcAft>
              <a:buSzPts val="1900"/>
              <a:buFont typeface="Helvetica Neue"/>
              <a:buAutoNum type="arabicPeriod"/>
            </a:pPr>
            <a:r>
              <a:rPr lang="en" sz="1900"/>
              <a:t>all_steps_docker_desktop_windows.sh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182" name="Google Shape;182;p36"/>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26"/>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5" name="Google Shape;1005;p126"/>
          <p:cNvSpPr txBox="1"/>
          <p:nvPr/>
        </p:nvSpPr>
        <p:spPr>
          <a:xfrm>
            <a:off x="287325" y="3993875"/>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27"/>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1011" name="Google Shape;1011;p127"/>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1012" name="Google Shape;1012;p127"/>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27"/>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1014" name="Google Shape;1014;p127"/>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1015" name="Google Shape;1015;p127"/>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1016" name="Google Shape;1016;p127"/>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1017" name="Google Shape;1017;p127"/>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1018" name="Google Shape;1018;p127"/>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1019" name="Google Shape;1019;p127"/>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1020" name="Google Shape;1020;p127"/>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1021" name="Google Shape;1021;p127"/>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022" name="Google Shape;1022;p127"/>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1023" name="Google Shape;1023;p127"/>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1024" name="Google Shape;1024;p127"/>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025" name="Google Shape;1025;p127"/>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27"/>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1027" name="Google Shape;1027;p127"/>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8" name="Google Shape;1028;p127"/>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8"/>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7</a:t>
            </a:r>
            <a:endParaRPr/>
          </a:p>
        </p:txBody>
      </p:sp>
      <p:sp>
        <p:nvSpPr>
          <p:cNvPr id="1034" name="Google Shape;1034;p128"/>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is the pace?</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Too fast  - please go slower</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Just right - keep going at the same pace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Too slow - please go faster</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2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40" name="Google Shape;1040;p129"/>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Inspect the STAR output</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How do the output files look?</a:t>
            </a:r>
            <a:endParaRPr sz="2400">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30"/>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Need to sort alignment report?</a:t>
            </a:r>
            <a:endParaRPr sz="2200"/>
          </a:p>
          <a:p>
            <a:pPr indent="-304800" lvl="1" marL="596900" rtl="0" algn="l">
              <a:lnSpc>
                <a:spcPct val="90000"/>
              </a:lnSpc>
              <a:spcBef>
                <a:spcPts val="400"/>
              </a:spcBef>
              <a:spcAft>
                <a:spcPts val="0"/>
              </a:spcAft>
              <a:buClr>
                <a:srgbClr val="002B42"/>
              </a:buClr>
              <a:buSzPts val="2200"/>
              <a:buChar char="●"/>
            </a:pPr>
            <a:r>
              <a:rPr lang="en" sz="2200"/>
              <a:t>samtools</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Need to convert FASTQ to FASTA?</a:t>
            </a:r>
            <a:endParaRPr sz="2200"/>
          </a:p>
          <a:p>
            <a:pPr indent="-304800" lvl="1" marL="596900" rtl="0" algn="l">
              <a:lnSpc>
                <a:spcPct val="90000"/>
              </a:lnSpc>
              <a:spcBef>
                <a:spcPts val="400"/>
              </a:spcBef>
              <a:spcAft>
                <a:spcPts val="0"/>
              </a:spcAft>
              <a:buClr>
                <a:srgbClr val="002B42"/>
              </a:buClr>
              <a:buSzPts val="2200"/>
              <a:buChar char="●"/>
            </a:pPr>
            <a:r>
              <a:rPr lang="en" sz="2200"/>
              <a:t>fastx-toolkit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a:t>
            </a:r>
            <a:endParaRPr sz="2200"/>
          </a:p>
        </p:txBody>
      </p:sp>
      <p:sp>
        <p:nvSpPr>
          <p:cNvPr id="1046" name="Google Shape;1046;p130"/>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47" name="Google Shape;1047;p130"/>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Tools to manipulate files are available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3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53" name="Google Shape;1053;p131"/>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featureCounts to tally counts</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1059" name="Google Shape;1059;p132"/>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1060" name="Google Shape;1060;p132"/>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1061" name="Google Shape;1061;p132"/>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1062" name="Google Shape;1062;p132"/>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1063" name="Google Shape;1063;p132"/>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1064" name="Google Shape;1064;p132"/>
          <p:cNvSpPr/>
          <p:nvPr/>
        </p:nvSpPr>
        <p:spPr>
          <a:xfrm>
            <a:off x="3316325" y="26815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1065" name="Google Shape;1065;p132"/>
          <p:cNvSpPr/>
          <p:nvPr/>
        </p:nvSpPr>
        <p:spPr>
          <a:xfrm>
            <a:off x="5445750" y="26815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1066" name="Google Shape;1066;p132"/>
          <p:cNvSpPr/>
          <p:nvPr/>
        </p:nvSpPr>
        <p:spPr>
          <a:xfrm>
            <a:off x="5445750" y="32838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067" name="Google Shape;1067;p132"/>
          <p:cNvSpPr/>
          <p:nvPr/>
        </p:nvSpPr>
        <p:spPr>
          <a:xfrm>
            <a:off x="3316325" y="7764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1068" name="Google Shape;1068;p132"/>
          <p:cNvSpPr/>
          <p:nvPr/>
        </p:nvSpPr>
        <p:spPr>
          <a:xfrm>
            <a:off x="3316325" y="1403288"/>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1069" name="Google Shape;1069;p132"/>
          <p:cNvSpPr/>
          <p:nvPr/>
        </p:nvSpPr>
        <p:spPr>
          <a:xfrm>
            <a:off x="5445750" y="3893249"/>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pic>
        <p:nvPicPr>
          <p:cNvPr id="1070" name="Google Shape;1070;p132"/>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Session 2 - Take-home messages</a:t>
            </a:r>
            <a:endParaRPr/>
          </a:p>
        </p:txBody>
      </p:sp>
      <p:sp>
        <p:nvSpPr>
          <p:cNvPr id="1076" name="Google Shape;1076;p133"/>
          <p:cNvSpPr txBox="1"/>
          <p:nvPr/>
        </p:nvSpPr>
        <p:spPr>
          <a:xfrm>
            <a:off x="111275" y="493425"/>
            <a:ext cx="8727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1077" name="Google Shape;1077;p133"/>
          <p:cNvSpPr txBox="1"/>
          <p:nvPr/>
        </p:nvSpPr>
        <p:spPr>
          <a:xfrm>
            <a:off x="222425" y="3412000"/>
            <a:ext cx="85047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Common file formats, e.g., FASTQ, FASTA, SAM, GTF, BAM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Analysis on your computer using docker and on Wynton using singularity </a:t>
            </a:r>
            <a:endParaRPr sz="1700"/>
          </a:p>
        </p:txBody>
      </p:sp>
      <p:sp>
        <p:nvSpPr>
          <p:cNvPr id="1078" name="Google Shape;1078;p133"/>
          <p:cNvSpPr txBox="1"/>
          <p:nvPr/>
        </p:nvSpPr>
        <p:spPr>
          <a:xfrm>
            <a:off x="142125" y="2800350"/>
            <a:ext cx="6294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This workshop covered: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34"/>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Real data is complex</a:t>
            </a:r>
            <a:endParaRPr/>
          </a:p>
        </p:txBody>
      </p:sp>
      <p:sp>
        <p:nvSpPr>
          <p:cNvPr id="1084" name="Google Shape;1084;p134"/>
          <p:cNvSpPr txBox="1"/>
          <p:nvPr>
            <p:ph idx="1" type="body"/>
          </p:nvPr>
        </p:nvSpPr>
        <p:spPr>
          <a:xfrm>
            <a:off x="628650" y="736800"/>
            <a:ext cx="8009700" cy="3873900"/>
          </a:xfrm>
          <a:prstGeom prst="rect">
            <a:avLst/>
          </a:prstGeom>
        </p:spPr>
        <p:txBody>
          <a:bodyPr anchorCtr="0" anchor="t" bIns="0" lIns="0" spcFirstLastPara="1" rIns="0" wrap="square" tIns="0">
            <a:noAutofit/>
          </a:bodyPr>
          <a:lstStyle/>
          <a:p>
            <a:pPr indent="-355600" lvl="0" marL="457200" rtl="0" algn="l">
              <a:spcBef>
                <a:spcPts val="800"/>
              </a:spcBef>
              <a:spcAft>
                <a:spcPts val="0"/>
              </a:spcAft>
              <a:buSzPts val="2000"/>
              <a:buChar char="●"/>
            </a:pPr>
            <a:r>
              <a:rPr lang="en" sz="2000"/>
              <a:t>This workshop provides an introduction to typical RNA-seq analysis steps using an artificial dataset. </a:t>
            </a:r>
            <a:r>
              <a:rPr lang="en" sz="2000"/>
              <a:t>Real data might need additional analyses choices.</a:t>
            </a:r>
            <a:endParaRPr sz="2000"/>
          </a:p>
          <a:p>
            <a:pPr indent="0" lvl="0" marL="4572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Possible challenges with real data</a:t>
            </a:r>
            <a:r>
              <a:rPr lang="en" sz="2000"/>
              <a:t>: (What we did not cover today)</a:t>
            </a:r>
            <a:endParaRPr sz="2000"/>
          </a:p>
          <a:p>
            <a:pPr indent="-355600" lvl="1" marL="914400" rtl="0" algn="l">
              <a:spcBef>
                <a:spcPts val="0"/>
              </a:spcBef>
              <a:spcAft>
                <a:spcPts val="0"/>
              </a:spcAft>
              <a:buSzPts val="2000"/>
              <a:buChar char="○"/>
            </a:pPr>
            <a:r>
              <a:rPr lang="en" sz="2000"/>
              <a:t>What to do you if only 50%of reads align to reference?</a:t>
            </a:r>
            <a:endParaRPr sz="2000"/>
          </a:p>
          <a:p>
            <a:pPr indent="-355600" lvl="1" marL="914400" rtl="0" algn="l">
              <a:spcBef>
                <a:spcPts val="0"/>
              </a:spcBef>
              <a:spcAft>
                <a:spcPts val="0"/>
              </a:spcAft>
              <a:buSzPts val="2000"/>
              <a:buChar char="○"/>
            </a:pPr>
            <a:r>
              <a:rPr lang="en" sz="2000"/>
              <a:t>What to do if FastQC reports unusual GC content?</a:t>
            </a:r>
            <a:endParaRPr sz="2000"/>
          </a:p>
          <a:p>
            <a:pPr indent="-355600" lvl="1" marL="914400" rtl="0" algn="l">
              <a:spcBef>
                <a:spcPts val="0"/>
              </a:spcBef>
              <a:spcAft>
                <a:spcPts val="0"/>
              </a:spcAft>
              <a:buSzPts val="2000"/>
              <a:buChar char="○"/>
            </a:pPr>
            <a:r>
              <a:rPr lang="en" sz="2000"/>
              <a:t>What to do if the reference genome is incomplete?</a:t>
            </a:r>
            <a:endParaRPr sz="2000"/>
          </a:p>
          <a:p>
            <a:pPr indent="-355600" lvl="1" marL="914400" rtl="0" algn="l">
              <a:spcBef>
                <a:spcPts val="0"/>
              </a:spcBef>
              <a:spcAft>
                <a:spcPts val="0"/>
              </a:spcAft>
              <a:buSzPts val="2000"/>
              <a:buChar char="○"/>
            </a:pPr>
            <a:r>
              <a:rPr lang="en" sz="2000"/>
              <a:t>How to deal with more complicated experimental designs</a:t>
            </a:r>
            <a:r>
              <a:rPr lang="en" sz="2000"/>
              <a:t>?</a:t>
            </a:r>
            <a:endParaRPr sz="2000"/>
          </a:p>
          <a:p>
            <a:pPr indent="-355600" lvl="1" marL="914400" rtl="0" algn="l">
              <a:spcBef>
                <a:spcPts val="0"/>
              </a:spcBef>
              <a:spcAft>
                <a:spcPts val="0"/>
              </a:spcAft>
              <a:buSzPts val="2000"/>
              <a:buChar char="○"/>
            </a:pPr>
            <a:r>
              <a:rPr lang="en" sz="2000"/>
              <a:t>How many replicates to use for RNA-seq?</a:t>
            </a:r>
            <a:endParaRPr sz="2000"/>
          </a:p>
          <a:p>
            <a:pPr indent="0" lvl="0" marL="9144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Some analysis choices need experience. Consult with</a:t>
            </a:r>
            <a:r>
              <a:rPr lang="en" sz="2000"/>
              <a:t>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5"/>
          <p:cNvSpPr txBox="1"/>
          <p:nvPr>
            <p:ph idx="1" type="body"/>
          </p:nvPr>
        </p:nvSpPr>
        <p:spPr>
          <a:xfrm>
            <a:off x="628650" y="1407362"/>
            <a:ext cx="7886700" cy="2920500"/>
          </a:xfrm>
          <a:prstGeom prst="rect">
            <a:avLst/>
          </a:prstGeom>
          <a:noFill/>
          <a:ln>
            <a:noFill/>
          </a:ln>
        </p:spPr>
        <p:txBody>
          <a:bodyPr anchorCtr="0" anchor="t" bIns="0" lIns="137150" spcFirstLastPara="1" rIns="0" wrap="square" tIns="0">
            <a:spAutoFit/>
          </a:bodyPr>
          <a:lstStyle/>
          <a:p>
            <a:pPr indent="0" lvl="0" marL="0" rtl="0" algn="l">
              <a:lnSpc>
                <a:spcPct val="125000"/>
              </a:lnSpc>
              <a:spcBef>
                <a:spcPts val="0"/>
              </a:spcBef>
              <a:spcAft>
                <a:spcPts val="0"/>
              </a:spcAft>
              <a:buClr>
                <a:schemeClr val="dk1"/>
              </a:buClr>
              <a:buSzPts val="1100"/>
              <a:buFont typeface="Arial"/>
              <a:buNone/>
            </a:pPr>
            <a:r>
              <a:rPr b="1" lang="en" sz="1800">
                <a:solidFill>
                  <a:srgbClr val="002A40"/>
                </a:solidFill>
                <a:highlight>
                  <a:srgbClr val="FFFFFF"/>
                </a:highlight>
              </a:rPr>
              <a:t>Tailored Training Sessions on Publishing Your Code with GitHub</a:t>
            </a:r>
            <a:endParaRPr b="1" sz="1800">
              <a:solidFill>
                <a:srgbClr val="002A40"/>
              </a:solidFill>
              <a:highlight>
                <a:srgbClr val="FFFFFF"/>
              </a:highlight>
            </a:endParaRPr>
          </a:p>
          <a:p>
            <a:pPr indent="0" lvl="0" marL="0" rtl="0" algn="l">
              <a:lnSpc>
                <a:spcPct val="125000"/>
              </a:lnSpc>
              <a:spcBef>
                <a:spcPts val="800"/>
              </a:spcBef>
              <a:spcAft>
                <a:spcPts val="0"/>
              </a:spcAft>
              <a:buClr>
                <a:schemeClr val="dk1"/>
              </a:buClr>
              <a:buSzPts val="1100"/>
              <a:buFont typeface="Arial"/>
              <a:buNone/>
            </a:pPr>
            <a:r>
              <a:rPr lang="en" sz="1800">
                <a:solidFill>
                  <a:srgbClr val="002A40"/>
                </a:solidFill>
                <a:highlight>
                  <a:srgbClr val="FFFFFF"/>
                </a:highlight>
              </a:rPr>
              <a:t>Maximize the impact of your research by mastering GitHub with </a:t>
            </a:r>
            <a:r>
              <a:rPr b="1" lang="en" sz="1800">
                <a:solidFill>
                  <a:srgbClr val="F76912"/>
                </a:solidFill>
                <a:highlight>
                  <a:srgbClr val="FFFFFF"/>
                </a:highlight>
                <a:uFill>
                  <a:noFill/>
                </a:uFill>
                <a:hlinkClick r:id="rId3">
                  <a:extLst>
                    <a:ext uri="{A12FA001-AC4F-418D-AE19-62706E023703}">
                      <ahyp:hlinkClr val="tx"/>
                    </a:ext>
                  </a:extLst>
                </a:hlinkClick>
              </a:rPr>
              <a:t>Gladstone's Bioinformatics Core training.</a:t>
            </a:r>
            <a:r>
              <a:rPr lang="en" sz="1800">
                <a:solidFill>
                  <a:srgbClr val="002A40"/>
                </a:solidFill>
                <a:highlight>
                  <a:srgbClr val="FFFFFF"/>
                </a:highlight>
              </a:rPr>
              <a:t> The team of experts will help you easily share your code, collaborate with colleagues, publish a function or library, build a website, and more. The core can tailor a training session to meet your lab’s specific needs and bring your research to the next level. </a:t>
            </a:r>
            <a:r>
              <a:rPr b="1" lang="en" sz="1800">
                <a:solidFill>
                  <a:srgbClr val="F76912"/>
                </a:solidFill>
                <a:highlight>
                  <a:srgbClr val="FFFFFF"/>
                </a:highlight>
              </a:rPr>
              <a:t>Reach out to the core</a:t>
            </a:r>
            <a:r>
              <a:rPr lang="en" sz="1800">
                <a:solidFill>
                  <a:srgbClr val="002A40"/>
                </a:solidFill>
                <a:highlight>
                  <a:srgbClr val="FFFFFF"/>
                </a:highlight>
              </a:rPr>
              <a:t> to learn more or set up a training session.</a:t>
            </a:r>
            <a:endParaRPr sz="1800"/>
          </a:p>
          <a:p>
            <a:pPr indent="0" lvl="0" marL="342900" rtl="0" algn="l">
              <a:lnSpc>
                <a:spcPct val="90000"/>
              </a:lnSpc>
              <a:spcBef>
                <a:spcPts val="800"/>
              </a:spcBef>
              <a:spcAft>
                <a:spcPts val="0"/>
              </a:spcAft>
              <a:buNone/>
            </a:pPr>
            <a:r>
              <a:t/>
            </a:r>
            <a:endParaRPr/>
          </a:p>
        </p:txBody>
      </p:sp>
      <p:sp>
        <p:nvSpPr>
          <p:cNvPr id="1091" name="Google Shape;1091;p135"/>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to publish your code?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189" name="Google Shape;189;p3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September 22-23, 2025</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36"/>
          <p:cNvSpPr txBox="1"/>
          <p:nvPr>
            <p:ph idx="1" type="body"/>
          </p:nvPr>
        </p:nvSpPr>
        <p:spPr>
          <a:xfrm>
            <a:off x="628650" y="1178762"/>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1097" name="Google Shape;1097;p136"/>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37"/>
          <p:cNvSpPr txBox="1"/>
          <p:nvPr>
            <p:ph idx="1" type="body"/>
          </p:nvPr>
        </p:nvSpPr>
        <p:spPr>
          <a:xfrm>
            <a:off x="628650" y="1178762"/>
            <a:ext cx="7886700" cy="3504900"/>
          </a:xfrm>
          <a:prstGeom prst="rect">
            <a:avLst/>
          </a:prstGeom>
          <a:noFill/>
          <a:ln>
            <a:noFill/>
          </a:ln>
        </p:spPr>
        <p:txBody>
          <a:bodyPr anchorCtr="0" anchor="t" bIns="0" lIns="137150" spcFirstLastPara="1" rIns="0" wrap="square" tIns="0">
            <a:spAutoFit/>
          </a:bodyPr>
          <a:lstStyle/>
          <a:p>
            <a:pPr indent="-342900" lvl="0" marL="342900" rtl="0" algn="l">
              <a:lnSpc>
                <a:spcPct val="90000"/>
              </a:lnSpc>
              <a:spcBef>
                <a:spcPts val="0"/>
              </a:spcBef>
              <a:spcAft>
                <a:spcPts val="0"/>
              </a:spcAft>
              <a:buClr>
                <a:srgbClr val="002B42"/>
              </a:buClr>
              <a:buSzPts val="1600"/>
              <a:buFont typeface="Arial"/>
              <a:buChar char="●"/>
            </a:pPr>
            <a:r>
              <a:rPr lang="en" sz="2000"/>
              <a:t>Bacterial reference genome:</a:t>
            </a:r>
            <a:endParaRPr sz="2000"/>
          </a:p>
          <a:p>
            <a:pPr indent="-266700" lvl="1" marL="596900" rtl="0" algn="l">
              <a:lnSpc>
                <a:spcPct val="90000"/>
              </a:lnSpc>
              <a:spcBef>
                <a:spcPts val="0"/>
              </a:spcBef>
              <a:spcAft>
                <a:spcPts val="0"/>
              </a:spcAft>
              <a:buClr>
                <a:srgbClr val="002B42"/>
              </a:buClr>
              <a:buSzPts val="1600"/>
              <a:buFont typeface="Arial"/>
              <a:buChar char="●"/>
            </a:pPr>
            <a:r>
              <a:rPr lang="en" sz="1700" u="sng">
                <a:solidFill>
                  <a:schemeClr val="hlink"/>
                </a:solidFill>
                <a:hlinkClick r:id="rId3"/>
              </a:rPr>
              <a:t>https://bacteria.ensembl.org/index.html</a:t>
            </a:r>
            <a:r>
              <a:rPr lang="en" sz="1700"/>
              <a:t>  </a:t>
            </a:r>
            <a:endParaRPr sz="1700"/>
          </a:p>
          <a:p>
            <a:pPr indent="-266700" lvl="1" marL="596900" rtl="0" algn="l">
              <a:lnSpc>
                <a:spcPct val="90000"/>
              </a:lnSpc>
              <a:spcBef>
                <a:spcPts val="0"/>
              </a:spcBef>
              <a:spcAft>
                <a:spcPts val="0"/>
              </a:spcAft>
              <a:buClr>
                <a:srgbClr val="002B42"/>
              </a:buClr>
              <a:buSzPts val="1600"/>
              <a:buFont typeface="Arial"/>
              <a:buChar char="●"/>
            </a:pPr>
            <a:r>
              <a:rPr lang="en" sz="1700"/>
              <a:t>STAR and HISAT2 are more commonly used for eukaryotic RNA-seq. For bacterial RNA-seq data, Bowtie2 and BWA can be used as these are non-spliced reads. STAR can also be used for bacterial RNA-seq data but there some additional STAR options that should be specified when doing so.</a:t>
            </a:r>
            <a:endParaRPr sz="1700"/>
          </a:p>
          <a:p>
            <a:pPr indent="0" lvl="0" marL="596900" rtl="0" algn="l">
              <a:lnSpc>
                <a:spcPct val="90000"/>
              </a:lnSpc>
              <a:spcBef>
                <a:spcPts val="0"/>
              </a:spcBef>
              <a:spcAft>
                <a:spcPts val="0"/>
              </a:spcAft>
              <a:buNone/>
            </a:pPr>
            <a:r>
              <a:t/>
            </a:r>
            <a:endParaRPr sz="2000"/>
          </a:p>
          <a:p>
            <a:pPr indent="-342900" lvl="0" marL="342900" rtl="0" algn="l">
              <a:lnSpc>
                <a:spcPct val="90000"/>
              </a:lnSpc>
              <a:spcBef>
                <a:spcPts val="0"/>
              </a:spcBef>
              <a:spcAft>
                <a:spcPts val="0"/>
              </a:spcAft>
              <a:buClr>
                <a:srgbClr val="002B42"/>
              </a:buClr>
              <a:buSzPts val="1600"/>
              <a:buFont typeface="Arial"/>
              <a:buChar char="●"/>
            </a:pPr>
            <a:r>
              <a:rPr lang="en" sz="2000"/>
              <a:t>How to add reporter sequence to the reference: </a:t>
            </a:r>
            <a:endParaRPr sz="2000"/>
          </a:p>
          <a:p>
            <a:pPr indent="-266700" lvl="1" marL="596900" rtl="0" algn="l">
              <a:lnSpc>
                <a:spcPct val="90000"/>
              </a:lnSpc>
              <a:spcBef>
                <a:spcPts val="0"/>
              </a:spcBef>
              <a:spcAft>
                <a:spcPts val="0"/>
              </a:spcAft>
              <a:buClr>
                <a:srgbClr val="002B42"/>
              </a:buClr>
              <a:buSzPts val="1600"/>
              <a:buFont typeface="Arial"/>
              <a:buChar char="●"/>
            </a:pPr>
            <a:r>
              <a:rPr lang="en" sz="1700" u="sng">
                <a:solidFill>
                  <a:schemeClr val="hlink"/>
                </a:solidFill>
                <a:hlinkClick r:id="rId4"/>
              </a:rPr>
              <a:t>https://groups.google.com/g/rna-star/c/FGQRotrCB1Q</a:t>
            </a:r>
            <a:r>
              <a:rPr lang="en" sz="1700"/>
              <a:t> </a:t>
            </a:r>
            <a:endParaRPr sz="1700"/>
          </a:p>
          <a:p>
            <a:pPr indent="0" lvl="0" marL="0" rtl="0" algn="l">
              <a:lnSpc>
                <a:spcPct val="90000"/>
              </a:lnSpc>
              <a:spcBef>
                <a:spcPts val="0"/>
              </a:spcBef>
              <a:spcAft>
                <a:spcPts val="0"/>
              </a:spcAft>
              <a:buNone/>
            </a:pPr>
            <a:r>
              <a:t/>
            </a:r>
            <a:endParaRPr sz="1700"/>
          </a:p>
          <a:p>
            <a:pPr indent="0" lvl="0" marL="596900" rtl="0" algn="l">
              <a:lnSpc>
                <a:spcPct val="90000"/>
              </a:lnSpc>
              <a:spcBef>
                <a:spcPts val="0"/>
              </a:spcBef>
              <a:spcAft>
                <a:spcPts val="0"/>
              </a:spcAft>
              <a:buNone/>
            </a:pPr>
            <a:r>
              <a:t/>
            </a:r>
            <a:endParaRPr sz="2000"/>
          </a:p>
          <a:p>
            <a:pPr indent="-342900" lvl="0" marL="342900" rtl="0" algn="l">
              <a:lnSpc>
                <a:spcPct val="90000"/>
              </a:lnSpc>
              <a:spcBef>
                <a:spcPts val="0"/>
              </a:spcBef>
              <a:spcAft>
                <a:spcPts val="0"/>
              </a:spcAft>
              <a:buClr>
                <a:srgbClr val="002B42"/>
              </a:buClr>
              <a:buSzPts val="1600"/>
              <a:buFont typeface="Arial"/>
              <a:buChar char="●"/>
            </a:pPr>
            <a:r>
              <a:rPr lang="en" sz="2000"/>
              <a:t>Cutadapt possible adapters types:</a:t>
            </a:r>
            <a:endParaRPr sz="2000"/>
          </a:p>
          <a:p>
            <a:pPr indent="-266700" lvl="1" marL="596900" rtl="0" algn="l">
              <a:lnSpc>
                <a:spcPct val="90000"/>
              </a:lnSpc>
              <a:spcBef>
                <a:spcPts val="0"/>
              </a:spcBef>
              <a:spcAft>
                <a:spcPts val="0"/>
              </a:spcAft>
              <a:buClr>
                <a:srgbClr val="002B42"/>
              </a:buClr>
              <a:buSzPts val="1600"/>
              <a:buFont typeface="Arial"/>
              <a:buChar char="●"/>
            </a:pPr>
            <a:r>
              <a:rPr lang="en" sz="1700" u="sng">
                <a:solidFill>
                  <a:schemeClr val="hlink"/>
                </a:solidFill>
                <a:hlinkClick r:id="rId5"/>
              </a:rPr>
              <a:t>https://cutadapt.readthedocs.io/en/stable/guide.html#adapter-types</a:t>
            </a:r>
            <a:r>
              <a:rPr lang="en" sz="1700"/>
              <a:t> </a:t>
            </a:r>
            <a:endParaRPr sz="1700"/>
          </a:p>
        </p:txBody>
      </p:sp>
      <p:sp>
        <p:nvSpPr>
          <p:cNvPr id="1103" name="Google Shape;1103;p137"/>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38"/>
          <p:cNvSpPr txBox="1"/>
          <p:nvPr>
            <p:ph idx="1" type="body"/>
          </p:nvPr>
        </p:nvSpPr>
        <p:spPr>
          <a:xfrm>
            <a:off x="628650" y="1177049"/>
            <a:ext cx="7886700" cy="3512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Slack channel for Wynton users</a:t>
            </a:r>
            <a:endParaRPr sz="2200"/>
          </a:p>
          <a:p>
            <a:pPr indent="-304800" lvl="1" marL="596900" rtl="0" algn="l">
              <a:lnSpc>
                <a:spcPct val="90000"/>
              </a:lnSpc>
              <a:spcBef>
                <a:spcPts val="400"/>
              </a:spcBef>
              <a:spcAft>
                <a:spcPts val="0"/>
              </a:spcAft>
              <a:buClr>
                <a:srgbClr val="002B42"/>
              </a:buClr>
              <a:buSzPts val="2200"/>
              <a:buChar char="●"/>
            </a:pPr>
            <a:r>
              <a:rPr lang="en" sz="2200"/>
              <a:t>ucsf-wynton.slack.com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3"/>
              </a:rPr>
              <a:t>http://seqanswers.com/forums/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4"/>
              </a:rPr>
              <a:t>https://www.biostars.org/</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5"/>
              </a:rPr>
              <a:t>https://www.rna-seqblog.com/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6"/>
              </a:rPr>
              <a:t>https://stackexchange.com/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 groups for specific tools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GitHub issues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p:txBody>
      </p:sp>
      <p:sp>
        <p:nvSpPr>
          <p:cNvPr id="1109" name="Google Shape;1109;p138"/>
          <p:cNvSpPr txBox="1"/>
          <p:nvPr/>
        </p:nvSpPr>
        <p:spPr>
          <a:xfrm>
            <a:off x="272400" y="152400"/>
            <a:ext cx="8571000" cy="736800"/>
          </a:xfrm>
          <a:prstGeom prst="rect">
            <a:avLst/>
          </a:prstGeom>
          <a:noFill/>
          <a:ln>
            <a:noFill/>
          </a:ln>
        </p:spPr>
        <p:txBody>
          <a:bodyPr anchorCtr="0" anchor="t" bIns="0" lIns="0" spcFirstLastPara="1" rIns="0" wrap="square" tIns="0">
            <a:normAutofit fontScale="775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When I need help, which I do need on a daily basis,</a:t>
            </a:r>
            <a:endParaRPr b="1" sz="3300">
              <a:solidFill>
                <a:srgbClr val="1155CC"/>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I visit: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39"/>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Thank you!</a:t>
            </a:r>
            <a:endParaRPr/>
          </a:p>
        </p:txBody>
      </p:sp>
      <p:sp>
        <p:nvSpPr>
          <p:cNvPr id="1115" name="Google Shape;1115;p139"/>
          <p:cNvSpPr txBox="1"/>
          <p:nvPr/>
        </p:nvSpPr>
        <p:spPr>
          <a:xfrm>
            <a:off x="436846" y="761434"/>
            <a:ext cx="8590500" cy="3119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a:p>
            <a:pPr indent="0" lvl="0" marL="0" rtl="0" algn="l">
              <a:lnSpc>
                <a:spcPct val="90000"/>
              </a:lnSpc>
              <a:spcBef>
                <a:spcPts val="0"/>
              </a:spcBef>
              <a:spcAft>
                <a:spcPts val="0"/>
              </a:spcAft>
              <a:buNone/>
            </a:pPr>
            <a:r>
              <a:rPr b="1" lang="en" sz="2200">
                <a:solidFill>
                  <a:schemeClr val="accent2"/>
                </a:solidFill>
              </a:rPr>
              <a:t>Other resources</a:t>
            </a:r>
            <a:endParaRPr b="1" sz="2200">
              <a:solidFill>
                <a:schemeClr val="accent2"/>
              </a:solidFill>
            </a:endParaRPr>
          </a:p>
          <a:p>
            <a:pPr indent="0" lvl="0" marL="457200" rtl="0" algn="l">
              <a:lnSpc>
                <a:spcPct val="115000"/>
              </a:lnSpc>
              <a:spcBef>
                <a:spcPts val="0"/>
              </a:spcBef>
              <a:spcAft>
                <a:spcPts val="0"/>
              </a:spcAft>
              <a:buNone/>
            </a:pPr>
            <a:r>
              <a:rPr lang="en" sz="2100" u="sng">
                <a:solidFill>
                  <a:schemeClr val="hlink"/>
                </a:solidFill>
                <a:hlinkClick r:id="rId4"/>
              </a:rPr>
              <a:t>RNA-seq and analysis</a:t>
            </a:r>
            <a:endParaRPr sz="2100">
              <a:solidFill>
                <a:srgbClr val="002B42"/>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2100" u="sng">
                <a:solidFill>
                  <a:schemeClr val="hlink"/>
                </a:solidFill>
                <a:hlinkClick r:id="rId5"/>
              </a:rPr>
              <a:t>RNA-seq review</a:t>
            </a:r>
            <a:endParaRPr sz="2100">
              <a:solidFill>
                <a:srgbClr val="002B42"/>
              </a:solidFill>
            </a:endParaRPr>
          </a:p>
          <a:p>
            <a:pPr indent="0" lvl="0" marL="457200" rtl="0" algn="l">
              <a:lnSpc>
                <a:spcPct val="115000"/>
              </a:lnSpc>
              <a:spcBef>
                <a:spcPts val="0"/>
              </a:spcBef>
              <a:spcAft>
                <a:spcPts val="0"/>
              </a:spcAft>
              <a:buNone/>
            </a:pPr>
            <a:r>
              <a:rPr lang="en" sz="2100" u="sng">
                <a:solidFill>
                  <a:schemeClr val="hlink"/>
                </a:solidFill>
                <a:hlinkClick r:id="rId6"/>
              </a:rPr>
              <a:t>RNA-seqlopedia</a:t>
            </a:r>
            <a:endParaRPr sz="2100">
              <a:solidFill>
                <a:srgbClr val="002B42"/>
              </a:solidFill>
            </a:endParaRPr>
          </a:p>
          <a:p>
            <a:pPr indent="0" lvl="0" marL="457200" rtl="0" algn="l">
              <a:lnSpc>
                <a:spcPct val="115000"/>
              </a:lnSpc>
              <a:spcBef>
                <a:spcPts val="0"/>
              </a:spcBef>
              <a:spcAft>
                <a:spcPts val="0"/>
              </a:spcAft>
              <a:buNone/>
            </a:pPr>
            <a:r>
              <a:rPr lang="en" sz="2100" u="sng">
                <a:solidFill>
                  <a:schemeClr val="hlink"/>
                </a:solidFill>
                <a:hlinkClick r:id="rId7"/>
              </a:rPr>
              <a:t>Galaxy tutorial</a:t>
            </a:r>
            <a:endParaRPr sz="2100">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40"/>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1121" name="Google Shape;1121;p140"/>
          <p:cNvSpPr txBox="1"/>
          <p:nvPr>
            <p:ph idx="1" type="body"/>
          </p:nvPr>
        </p:nvSpPr>
        <p:spPr>
          <a:xfrm>
            <a:off x="225500" y="1004175"/>
            <a:ext cx="4023300" cy="37380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Introduction to Linear Mixed Effects Models</a:t>
            </a:r>
            <a:endParaRPr b="1" sz="18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800">
                <a:solidFill>
                  <a:schemeClr val="dk1"/>
                </a:solidFill>
                <a:latin typeface="Arial"/>
                <a:ea typeface="Arial"/>
                <a:cs typeface="Arial"/>
                <a:sym typeface="Arial"/>
              </a:rPr>
              <a:t>September 29–30</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Working on Wynton</a:t>
            </a:r>
            <a:endParaRPr b="1" sz="18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800">
                <a:solidFill>
                  <a:schemeClr val="dk1"/>
                </a:solidFill>
                <a:latin typeface="Arial"/>
                <a:ea typeface="Arial"/>
                <a:cs typeface="Arial"/>
                <a:sym typeface="Arial"/>
              </a:rPr>
              <a:t>October 2–3</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Intermediate RNA-Seq Analysis Using R</a:t>
            </a:r>
            <a:endParaRPr sz="1800">
              <a:solidFill>
                <a:schemeClr val="dk1"/>
              </a:solidFill>
              <a:latin typeface="Arial"/>
              <a:ea typeface="Arial"/>
              <a:cs typeface="Arial"/>
              <a:sym typeface="Arial"/>
            </a:endParaRPr>
          </a:p>
          <a:p>
            <a:pPr indent="0" lvl="0" marL="0" rtl="0" algn="l">
              <a:lnSpc>
                <a:spcPct val="100000"/>
              </a:lnSpc>
              <a:spcBef>
                <a:spcPts val="1000"/>
              </a:spcBef>
              <a:spcAft>
                <a:spcPts val="1000"/>
              </a:spcAft>
              <a:buNone/>
            </a:pPr>
            <a:r>
              <a:rPr lang="en" sz="1800">
                <a:solidFill>
                  <a:schemeClr val="dk1"/>
                </a:solidFill>
                <a:latin typeface="Arial"/>
                <a:ea typeface="Arial"/>
                <a:cs typeface="Arial"/>
                <a:sym typeface="Arial"/>
              </a:rPr>
              <a:t>October 6</a:t>
            </a:r>
            <a:endParaRPr sz="1800">
              <a:solidFill>
                <a:schemeClr val="dk1"/>
              </a:solidFill>
              <a:latin typeface="Arial"/>
              <a:ea typeface="Arial"/>
              <a:cs typeface="Arial"/>
              <a:sym typeface="Arial"/>
            </a:endParaRPr>
          </a:p>
        </p:txBody>
      </p:sp>
      <p:sp>
        <p:nvSpPr>
          <p:cNvPr id="1122" name="Google Shape;1122;p140"/>
          <p:cNvSpPr txBox="1"/>
          <p:nvPr>
            <p:ph idx="1" type="body"/>
          </p:nvPr>
        </p:nvSpPr>
        <p:spPr>
          <a:xfrm>
            <a:off x="4735037" y="1004176"/>
            <a:ext cx="4023300" cy="37398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Introduction to Pathway Analysis</a:t>
            </a:r>
            <a:endParaRPr sz="18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800">
                <a:solidFill>
                  <a:schemeClr val="dk1"/>
                </a:solidFill>
                <a:latin typeface="Arial"/>
                <a:ea typeface="Arial"/>
                <a:cs typeface="Arial"/>
                <a:sym typeface="Arial"/>
              </a:rPr>
              <a:t>October 16</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Statistics of Enrichment Analysis Methods</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lang="en" sz="1800">
                <a:solidFill>
                  <a:schemeClr val="dk1"/>
                </a:solidFill>
                <a:latin typeface="Arial"/>
                <a:ea typeface="Arial"/>
                <a:cs typeface="Arial"/>
                <a:sym typeface="Arial"/>
              </a:rPr>
              <a:t>October 20–21</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Single Cell RNA-Seq Analysis</a:t>
            </a:r>
            <a:endParaRPr sz="1800">
              <a:solidFill>
                <a:schemeClr val="dk1"/>
              </a:solidFill>
              <a:latin typeface="Arial"/>
              <a:ea typeface="Arial"/>
              <a:cs typeface="Arial"/>
              <a:sym typeface="Arial"/>
            </a:endParaRPr>
          </a:p>
          <a:p>
            <a:pPr indent="0" lvl="0" marL="0" rtl="0" algn="l">
              <a:lnSpc>
                <a:spcPct val="100000"/>
              </a:lnSpc>
              <a:spcBef>
                <a:spcPts val="1000"/>
              </a:spcBef>
              <a:spcAft>
                <a:spcPts val="1000"/>
              </a:spcAft>
              <a:buNone/>
            </a:pPr>
            <a:r>
              <a:rPr lang="en" sz="1800">
                <a:solidFill>
                  <a:schemeClr val="dk1"/>
                </a:solidFill>
                <a:latin typeface="Arial"/>
                <a:ea typeface="Arial"/>
                <a:cs typeface="Arial"/>
                <a:sym typeface="Arial"/>
              </a:rPr>
              <a:t>October 27–28</a:t>
            </a:r>
            <a:endParaRPr sz="1800">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1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Introductions</a:t>
            </a:r>
            <a:endParaRPr/>
          </a:p>
        </p:txBody>
      </p:sp>
      <p:sp>
        <p:nvSpPr>
          <p:cNvPr id="195" name="Google Shape;195;p38"/>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700">
                <a:latin typeface="Arial"/>
                <a:ea typeface="Arial"/>
                <a:cs typeface="Arial"/>
                <a:sym typeface="Arial"/>
              </a:rPr>
              <a:t>     </a:t>
            </a:r>
            <a:r>
              <a:rPr lang="en" sz="2700">
                <a:latin typeface="Arial"/>
                <a:ea typeface="Arial"/>
                <a:cs typeface="Arial"/>
                <a:sym typeface="Arial"/>
              </a:rPr>
              <a:t>Michela Traglia</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Senior Statistician</a:t>
            </a:r>
            <a:endParaRPr sz="2000">
              <a:latin typeface="Arial"/>
              <a:ea typeface="Arial"/>
              <a:cs typeface="Arial"/>
              <a:sym typeface="Arial"/>
            </a:endParaRPr>
          </a:p>
          <a:p>
            <a:pPr indent="0" lvl="0" marL="45720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Bioinformatician III</a:t>
            </a:r>
            <a:endParaRPr sz="20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194875" y="149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sessions</a:t>
            </a:r>
            <a:endParaRPr/>
          </a:p>
        </p:txBody>
      </p:sp>
      <p:sp>
        <p:nvSpPr>
          <p:cNvPr id="201" name="Google Shape;201;p39"/>
          <p:cNvSpPr txBox="1"/>
          <p:nvPr>
            <p:ph idx="1" type="body"/>
          </p:nvPr>
        </p:nvSpPr>
        <p:spPr>
          <a:xfrm>
            <a:off x="259200" y="625577"/>
            <a:ext cx="8625600" cy="4435200"/>
          </a:xfrm>
          <a:prstGeom prst="rect">
            <a:avLst/>
          </a:prstGeom>
        </p:spPr>
        <p:txBody>
          <a:bodyPr anchorCtr="0" anchor="t" bIns="0" lIns="0" spcFirstLastPara="1" rIns="0" wrap="square" tIns="0">
            <a:normAutofit/>
          </a:bodyPr>
          <a:lstStyle/>
          <a:p>
            <a:pPr indent="0" lvl="0" marL="457200" rtl="0" algn="l">
              <a:lnSpc>
                <a:spcPct val="70000"/>
              </a:lnSpc>
              <a:spcBef>
                <a:spcPts val="1000"/>
              </a:spcBef>
              <a:spcAft>
                <a:spcPts val="0"/>
              </a:spcAft>
              <a:buClr>
                <a:schemeClr val="dk1"/>
              </a:buClr>
              <a:buSzPts val="1018"/>
              <a:buFont typeface="Arial"/>
              <a:buNone/>
            </a:pPr>
            <a:r>
              <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 </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Monday</a:t>
            </a:r>
            <a:r>
              <a:rPr lang="en" sz="2297">
                <a:latin typeface="Arial"/>
                <a:ea typeface="Arial"/>
                <a:cs typeface="Arial"/>
                <a:sym typeface="Arial"/>
              </a:rPr>
              <a:t> - September 22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1-3 pm</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II</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Tuesday - September 23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1-3 pm</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b="1" lang="en" sz="2297">
                <a:latin typeface="Arial"/>
                <a:ea typeface="Arial"/>
                <a:cs typeface="Arial"/>
                <a:sym typeface="Arial"/>
              </a:rPr>
              <a:t>DEG analysis - Intermediate workshop</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Monday</a:t>
            </a:r>
            <a:r>
              <a:rPr lang="en" sz="2297">
                <a:latin typeface="Arial"/>
                <a:ea typeface="Arial"/>
                <a:cs typeface="Arial"/>
                <a:sym typeface="Arial"/>
              </a:rPr>
              <a:t> - October 06</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1-4 pm</a:t>
            </a:r>
            <a:endParaRPr sz="2297">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1</a:t>
            </a:r>
            <a:endParaRPr/>
          </a:p>
        </p:txBody>
      </p:sp>
      <p:sp>
        <p:nvSpPr>
          <p:cNvPr id="207" name="Google Shape;207;p40"/>
          <p:cNvSpPr txBox="1"/>
          <p:nvPr>
            <p:ph idx="1" type="body"/>
          </p:nvPr>
        </p:nvSpPr>
        <p:spPr>
          <a:xfrm>
            <a:off x="628650" y="1369219"/>
            <a:ext cx="7886700" cy="3263400"/>
          </a:xfrm>
          <a:prstGeom prst="rect">
            <a:avLst/>
          </a:prstGeom>
        </p:spPr>
        <p:txBody>
          <a:bodyPr anchorCtr="0" anchor="t" bIns="0" lIns="0" spcFirstLastPara="1" rIns="0" wrap="square" tIns="0">
            <a:normAutofit fontScale="92500" lnSpcReduction="20000"/>
          </a:bodyPr>
          <a:lstStyle/>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Which is your expectation from this workshop? </a:t>
            </a:r>
            <a:endParaRPr sz="2300">
              <a:solidFill>
                <a:schemeClr val="dk1"/>
              </a:solidFill>
              <a:latin typeface="Arial"/>
              <a:ea typeface="Arial"/>
              <a:cs typeface="Arial"/>
              <a:sym typeface="Arial"/>
            </a:endParaRPr>
          </a:p>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I want to:</a:t>
            </a:r>
            <a:endParaRPr/>
          </a:p>
          <a:p>
            <a:pPr indent="0" lvl="0" marL="0" rtl="0" algn="l">
              <a:lnSpc>
                <a:spcPct val="100000"/>
              </a:lnSpc>
              <a:spcBef>
                <a:spcPts val="0"/>
              </a:spcBef>
              <a:spcAft>
                <a:spcPts val="0"/>
              </a:spcAft>
              <a:buClr>
                <a:schemeClr val="dk1"/>
              </a:buClr>
              <a:buSzPct val="56000"/>
              <a:buFont typeface="Arial"/>
              <a:buNone/>
            </a:pPr>
            <a:r>
              <a:t/>
            </a:r>
            <a:endParaRPr sz="2500">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73684"/>
              <a:buFont typeface="Arial"/>
              <a:buNone/>
            </a:pPr>
            <a:r>
              <a:rPr lang="en" sz="1900">
                <a:solidFill>
                  <a:schemeClr val="dk1"/>
                </a:solidFill>
                <a:latin typeface="Arial"/>
                <a:ea typeface="Arial"/>
                <a:cs typeface="Arial"/>
                <a:sym typeface="Arial"/>
              </a:rPr>
              <a:t>1) </a:t>
            </a:r>
            <a:r>
              <a:rPr lang="en">
                <a:solidFill>
                  <a:schemeClr val="dk1"/>
                </a:solidFill>
                <a:latin typeface="Arial"/>
                <a:ea typeface="Arial"/>
                <a:cs typeface="Arial"/>
                <a:sym typeface="Arial"/>
              </a:rPr>
              <a:t>Analyze my  RNA-seq raw data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2) Improve my existing analysis pipeline settings</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3) Learn about RNA-seq analysis</a:t>
            </a:r>
            <a:endParaRPr/>
          </a:p>
          <a:p>
            <a:pPr indent="0" lvl="0" marL="457200" rtl="0" algn="l">
              <a:lnSpc>
                <a:spcPct val="150000"/>
              </a:lnSpc>
              <a:spcBef>
                <a:spcPts val="0"/>
              </a:spcBef>
              <a:spcAft>
                <a:spcPts val="0"/>
              </a:spcAft>
              <a:buClr>
                <a:schemeClr val="dk1"/>
              </a:buClr>
              <a:buSzPct val="66666"/>
              <a:buFont typeface="Arial"/>
              <a:buNone/>
            </a:pPr>
            <a:r>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Please select all that apply.</a:t>
            </a:r>
            <a:endParaRPr/>
          </a:p>
          <a:p>
            <a:pPr indent="0" lvl="0" marL="0" rtl="0" algn="l">
              <a:spcBef>
                <a:spcPts val="8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Goals</a:t>
            </a:r>
            <a:endParaRPr/>
          </a:p>
        </p:txBody>
      </p:sp>
      <p:sp>
        <p:nvSpPr>
          <p:cNvPr id="213" name="Google Shape;213;p41"/>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Demystify each step of the </a:t>
            </a:r>
            <a:r>
              <a:rPr lang="en">
                <a:latin typeface="Arial"/>
                <a:ea typeface="Arial"/>
                <a:cs typeface="Arial"/>
                <a:sym typeface="Arial"/>
              </a:rPr>
              <a:t>RNA-Seq data analysis</a:t>
            </a:r>
            <a:endParaRPr>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Understand the bioinformatic pipeline from raw data</a:t>
            </a:r>
            <a:endParaRPr>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Demonstrate how to analyze data </a:t>
            </a:r>
            <a:r>
              <a:rPr lang="en" sz="2100">
                <a:latin typeface="Arial"/>
                <a:ea typeface="Arial"/>
                <a:cs typeface="Arial"/>
                <a:sym typeface="Arial"/>
              </a:rPr>
              <a:t>using </a:t>
            </a:r>
            <a:r>
              <a:rPr i="1" lang="en">
                <a:latin typeface="Arial"/>
                <a:ea typeface="Arial"/>
                <a:cs typeface="Arial"/>
                <a:sym typeface="Arial"/>
              </a:rPr>
              <a:t>docker</a:t>
            </a:r>
            <a:r>
              <a:rPr lang="en">
                <a:latin typeface="Arial"/>
                <a:ea typeface="Arial"/>
                <a:cs typeface="Arial"/>
                <a:sym typeface="Arial"/>
              </a:rPr>
              <a:t> </a:t>
            </a:r>
            <a:endParaRPr>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Not to provide end-to-end fits all analysis pipeline</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Target audience</a:t>
            </a:r>
            <a:endParaRPr/>
          </a:p>
        </p:txBody>
      </p:sp>
      <p:sp>
        <p:nvSpPr>
          <p:cNvPr id="219" name="Google Shape;219;p42"/>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200">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Intended for beginners with no prior experience; </a:t>
            </a:r>
            <a:r>
              <a:rPr lang="en">
                <a:latin typeface="Arial"/>
                <a:ea typeface="Arial"/>
                <a:cs typeface="Arial"/>
                <a:sym typeface="Arial"/>
              </a:rPr>
              <a:t>it might feel slow if you are already familiar with the concepts.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Expected familiarity with </a:t>
            </a:r>
            <a:r>
              <a:rPr lang="en">
                <a:latin typeface="Arial"/>
                <a:ea typeface="Arial"/>
                <a:cs typeface="Arial"/>
                <a:sym typeface="Arial"/>
              </a:rPr>
              <a:t>command</a:t>
            </a:r>
            <a:r>
              <a:rPr lang="en">
                <a:latin typeface="Arial"/>
                <a:ea typeface="Arial"/>
                <a:cs typeface="Arial"/>
                <a:sym typeface="Arial"/>
              </a:rPr>
              <a:t> line</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Designed for curiosity and continued exploration after the workshop!</a:t>
            </a: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225" name="Google Shape;225;p43"/>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RNA-seq experiments and protocols overview</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Understanding</a:t>
            </a:r>
            <a:r>
              <a:rPr lang="en" sz="1700">
                <a:latin typeface="Arial"/>
                <a:ea typeface="Arial"/>
                <a:cs typeface="Arial"/>
                <a:sym typeface="Arial"/>
              </a:rPr>
              <a:t> the </a:t>
            </a:r>
            <a:r>
              <a:rPr lang="en" sz="1700">
                <a:latin typeface="Arial"/>
                <a:ea typeface="Arial"/>
                <a:cs typeface="Arial"/>
                <a:sym typeface="Arial"/>
              </a:rPr>
              <a:t>sequencer</a:t>
            </a:r>
            <a:r>
              <a:rPr lang="en" sz="1700">
                <a:latin typeface="Arial"/>
                <a:ea typeface="Arial"/>
                <a:cs typeface="Arial"/>
                <a:sym typeface="Arial"/>
              </a:rPr>
              <a:t> output</a:t>
            </a:r>
            <a:endParaRPr sz="15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From </a:t>
            </a:r>
            <a:r>
              <a:rPr lang="en" sz="1700">
                <a:latin typeface="Arial"/>
                <a:ea typeface="Arial"/>
                <a:cs typeface="Arial"/>
                <a:sym typeface="Arial"/>
              </a:rPr>
              <a:t>sequencer</a:t>
            </a:r>
            <a:r>
              <a:rPr lang="en" sz="1700">
                <a:latin typeface="Arial"/>
                <a:ea typeface="Arial"/>
                <a:cs typeface="Arial"/>
                <a:sym typeface="Arial"/>
              </a:rPr>
              <a:t> output to FastQC </a:t>
            </a:r>
            <a:endParaRPr b="1" sz="14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From FastaQC to Trimming</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Mapping to reference genome</a:t>
            </a:r>
            <a:endParaRPr sz="1700">
              <a:latin typeface="Arial"/>
              <a:ea typeface="Arial"/>
              <a:cs typeface="Arial"/>
              <a:sym typeface="Arial"/>
            </a:endParaRPr>
          </a:p>
          <a:p>
            <a:pPr indent="0" lvl="0" marL="914400" rtl="0" algn="l">
              <a:lnSpc>
                <a:spcPct val="100000"/>
              </a:lnSpc>
              <a:spcBef>
                <a:spcPts val="1000"/>
              </a:spcBef>
              <a:spcAft>
                <a:spcPts val="0"/>
              </a:spcAft>
              <a:buNone/>
            </a:pPr>
            <a:r>
              <a:rPr lang="en" sz="1700">
                <a:latin typeface="Arial"/>
                <a:ea typeface="Arial"/>
                <a:cs typeface="Arial"/>
                <a:sym typeface="Arial"/>
              </a:rPr>
              <a:t>Break</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Introduction to docker and setup</a:t>
            </a:r>
            <a:endParaRPr sz="17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(tomorrow)</a:t>
            </a:r>
            <a:endParaRPr b="1" sz="1900">
              <a:solidFill>
                <a:schemeClr val="accent2"/>
              </a:solidFill>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Summarize steps so far</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From alignment to counting</a:t>
            </a:r>
            <a:r>
              <a:rPr lang="en" sz="1700">
                <a:solidFill>
                  <a:srgbClr val="002B42"/>
                </a:solidFill>
                <a:latin typeface="Arial"/>
                <a:ea typeface="Arial"/>
                <a:cs typeface="Arial"/>
                <a:sym typeface="Arial"/>
              </a:rPr>
              <a:t> </a:t>
            </a:r>
            <a:r>
              <a:rPr lang="en" sz="1700">
                <a:latin typeface="Arial"/>
                <a:ea typeface="Arial"/>
                <a:cs typeface="Arial"/>
                <a:sym typeface="Arial"/>
              </a:rPr>
              <a:t>features </a:t>
            </a:r>
            <a:endParaRPr sz="1700">
              <a:latin typeface="Arial"/>
              <a:ea typeface="Arial"/>
              <a:cs typeface="Arial"/>
              <a:sym typeface="Arial"/>
            </a:endParaRPr>
          </a:p>
          <a:p>
            <a:pPr indent="45720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Demo</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Additional resources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nvSpPr>
        <p:spPr>
          <a:xfrm>
            <a:off x="515800" y="3051725"/>
            <a:ext cx="6662400" cy="176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900">
                <a:solidFill>
                  <a:schemeClr val="accent2"/>
                </a:solidFill>
              </a:rPr>
              <a:t>Session 1</a:t>
            </a:r>
            <a:endParaRPr b="1" sz="3900">
              <a:solidFill>
                <a:schemeClr val="accent2"/>
              </a:solidFill>
            </a:endParaRPr>
          </a:p>
          <a:p>
            <a:pPr indent="0" lvl="0" marL="0" rtl="0" algn="l">
              <a:lnSpc>
                <a:spcPct val="90000"/>
              </a:lnSpc>
              <a:spcBef>
                <a:spcPts val="0"/>
              </a:spcBef>
              <a:spcAft>
                <a:spcPts val="0"/>
              </a:spcAft>
              <a:buNone/>
            </a:pPr>
            <a:r>
              <a:t/>
            </a:r>
            <a:endParaRPr b="1" sz="3900">
              <a:solidFill>
                <a:schemeClr val="accent2"/>
              </a:solidFill>
            </a:endParaRPr>
          </a:p>
          <a:p>
            <a:pPr indent="0" lvl="0" marL="0" rtl="0" algn="l">
              <a:lnSpc>
                <a:spcPct val="90000"/>
              </a:lnSpc>
              <a:spcBef>
                <a:spcPts val="0"/>
              </a:spcBef>
              <a:spcAft>
                <a:spcPts val="0"/>
              </a:spcAft>
              <a:buNone/>
            </a:pPr>
            <a:r>
              <a:t/>
            </a:r>
            <a:endParaRPr b="1" i="1" sz="3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236" name="Google Shape;236;p45"/>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237" name="Google Shape;237;p4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239" name="Google Shape;239;p45"/>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240" name="Google Shape;240;p4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241" name="Google Shape;241;p45"/>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242" name="Google Shape;242;p4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243" name="Google Shape;243;p4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244" name="Google Shape;244;p45"/>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245" name="Google Shape;245;p4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246" name="Google Shape;246;p4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47" name="Google Shape;247;p4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248" name="Google Shape;248;p4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249" name="Google Shape;249;p4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50" name="Google Shape;250;p4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52" name="Google Shape;252;p4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5"/>
          <p:cNvSpPr txBox="1"/>
          <p:nvPr/>
        </p:nvSpPr>
        <p:spPr>
          <a:xfrm>
            <a:off x="5309825" y="4442875"/>
            <a:ext cx="3754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using R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May 19</a:t>
            </a:r>
            <a:r>
              <a:rPr b="1" lang="en" sz="1200">
                <a:solidFill>
                  <a:srgbClr val="262626"/>
                </a:solidFill>
                <a:highlight>
                  <a:srgbClr val="F7F6F3"/>
                </a:highlight>
              </a:rPr>
              <a:t>,  2025 1-4p</a:t>
            </a:r>
            <a:endParaRPr b="1" sz="1200">
              <a:solidFill>
                <a:srgbClr val="262626"/>
              </a:solidFill>
              <a:highlight>
                <a:srgbClr val="F7F6F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8"/>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112" name="Google Shape;112;p28"/>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113" name="Google Shape;113;p28"/>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114" name="Google Shape;114;p28"/>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8"/>
          <p:cNvSpPr txBox="1"/>
          <p:nvPr/>
        </p:nvSpPr>
        <p:spPr>
          <a:xfrm>
            <a:off x="3024825" y="4199050"/>
            <a:ext cx="222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mean length of 300 bp (typically ranging 200–700 bp</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109100" y="17782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1155CC"/>
                </a:solidFill>
              </a:rPr>
              <a:t>Advantages and limitations</a:t>
            </a:r>
            <a:endParaRPr/>
          </a:p>
        </p:txBody>
      </p:sp>
      <p:sp>
        <p:nvSpPr>
          <p:cNvPr id="259" name="Google Shape;259;p46"/>
          <p:cNvSpPr txBox="1"/>
          <p:nvPr/>
        </p:nvSpPr>
        <p:spPr>
          <a:xfrm>
            <a:off x="45450" y="2455950"/>
            <a:ext cx="90531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A major breakthrough (replaced microarrays) in the late 00’s and has been widely used since</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comparative transcriptomics, e.g. samples of the same tissue from different species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quantifying expression signatures from ensembles, e.g. in disease studies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Insufficient for studying heterogeneous systems, e.g. early development studies, complex tissues </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Does not provide insights into the stochastic nature of gene expression (fluctuations in mRNA)</a:t>
            </a:r>
            <a:endParaRPr sz="1600">
              <a:solidFill>
                <a:schemeClr val="dk1"/>
              </a:solidFill>
              <a:latin typeface="Helvetica Neue"/>
              <a:ea typeface="Helvetica Neue"/>
              <a:cs typeface="Helvetica Neue"/>
              <a:sym typeface="Helvetica Neue"/>
            </a:endParaRPr>
          </a:p>
        </p:txBody>
      </p:sp>
      <p:sp>
        <p:nvSpPr>
          <p:cNvPr id="260" name="Google Shape;260;p46"/>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1" name="Google Shape;261;p46"/>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pic>
        <p:nvPicPr>
          <p:cNvPr id="262" name="Google Shape;262;p46"/>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8" name="Google Shape;268;p47"/>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sp>
        <p:nvSpPr>
          <p:cNvPr id="269" name="Google Shape;269;p47"/>
          <p:cNvSpPr txBox="1"/>
          <p:nvPr>
            <p:ph idx="1" type="body"/>
          </p:nvPr>
        </p:nvSpPr>
        <p:spPr>
          <a:xfrm>
            <a:off x="98525" y="2368549"/>
            <a:ext cx="7886700" cy="24804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Qualitative: </a:t>
            </a:r>
            <a:r>
              <a:rPr lang="en" sz="1800">
                <a:solidFill>
                  <a:srgbClr val="222222"/>
                </a:solidFill>
                <a:latin typeface="Arial"/>
                <a:ea typeface="Arial"/>
                <a:cs typeface="Arial"/>
                <a:sym typeface="Arial"/>
              </a:rPr>
              <a:t>identifying (</a:t>
            </a:r>
            <a:r>
              <a:rPr b="1" lang="en" sz="1800">
                <a:solidFill>
                  <a:srgbClr val="222222"/>
                </a:solidFill>
                <a:latin typeface="Arial"/>
                <a:ea typeface="Arial"/>
                <a:cs typeface="Arial"/>
                <a:sym typeface="Arial"/>
              </a:rPr>
              <a:t>annotating</a:t>
            </a:r>
            <a:r>
              <a:rPr lang="en" sz="1800">
                <a:solidFill>
                  <a:srgbClr val="222222"/>
                </a:solidFill>
                <a:latin typeface="Arial"/>
                <a:ea typeface="Arial"/>
                <a:cs typeface="Arial"/>
                <a:sym typeface="Arial"/>
              </a:rPr>
              <a:t>) or refining expressed transcripts, exon/intron boundaries, transcriptional start sites (TSS), and poly-A sites.</a:t>
            </a:r>
            <a:endParaRPr sz="18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Quantitative: </a:t>
            </a:r>
            <a:r>
              <a:rPr lang="en" sz="1800">
                <a:solidFill>
                  <a:srgbClr val="222222"/>
                </a:solidFill>
                <a:latin typeface="Arial"/>
                <a:ea typeface="Arial"/>
                <a:cs typeface="Arial"/>
                <a:sym typeface="Arial"/>
              </a:rPr>
              <a:t> measuring differences in expression, alternative splicing, alternative TSS, and alternative polyadenylation </a:t>
            </a:r>
            <a:r>
              <a:rPr b="1" lang="en" sz="1800">
                <a:solidFill>
                  <a:srgbClr val="222222"/>
                </a:solidFill>
                <a:latin typeface="Arial"/>
                <a:ea typeface="Arial"/>
                <a:cs typeface="Arial"/>
                <a:sym typeface="Arial"/>
              </a:rPr>
              <a:t>between two or more treatments or groups. </a:t>
            </a:r>
            <a:r>
              <a:rPr lang="en" sz="1800">
                <a:solidFill>
                  <a:srgbClr val="222222"/>
                </a:solidFill>
                <a:latin typeface="Arial"/>
                <a:ea typeface="Arial"/>
                <a:cs typeface="Arial"/>
                <a:sym typeface="Arial"/>
              </a:rPr>
              <a:t>(i.e. experiment to measure differential gene expression - DGE)</a:t>
            </a:r>
            <a:endParaRPr/>
          </a:p>
        </p:txBody>
      </p:sp>
      <p:sp>
        <p:nvSpPr>
          <p:cNvPr id="270" name="Google Shape;270;p47"/>
          <p:cNvSpPr txBox="1"/>
          <p:nvPr/>
        </p:nvSpPr>
        <p:spPr>
          <a:xfrm>
            <a:off x="163925" y="1619913"/>
            <a:ext cx="30000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800">
                <a:solidFill>
                  <a:srgbClr val="1155CC"/>
                </a:solidFill>
                <a:latin typeface="Helvetica Neue"/>
                <a:ea typeface="Helvetica Neue"/>
                <a:cs typeface="Helvetica Neue"/>
                <a:sym typeface="Helvetica Neue"/>
              </a:rPr>
              <a:t> Applications</a:t>
            </a:r>
            <a:endParaRPr sz="2400"/>
          </a:p>
        </p:txBody>
      </p:sp>
      <p:pic>
        <p:nvPicPr>
          <p:cNvPr id="271" name="Google Shape;271;p47"/>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168525"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970"/>
              <a:t>Experimental design is fundamental </a:t>
            </a:r>
            <a:endParaRPr sz="2970"/>
          </a:p>
          <a:p>
            <a:pPr indent="0" lvl="0" marL="0" rtl="0" algn="l">
              <a:spcBef>
                <a:spcPts val="0"/>
              </a:spcBef>
              <a:spcAft>
                <a:spcPts val="0"/>
              </a:spcAft>
              <a:buSzPts val="990"/>
              <a:buNone/>
            </a:pPr>
            <a:r>
              <a:t/>
            </a:r>
            <a:endParaRPr sz="2070"/>
          </a:p>
          <a:p>
            <a:pPr indent="0" lvl="0" marL="0" rtl="0" algn="l">
              <a:spcBef>
                <a:spcPts val="0"/>
              </a:spcBef>
              <a:spcAft>
                <a:spcPts val="0"/>
              </a:spcAft>
              <a:buClr>
                <a:schemeClr val="dk1"/>
              </a:buClr>
              <a:buSzPts val="990"/>
              <a:buFont typeface="Arial"/>
              <a:buNone/>
            </a:pPr>
            <a:r>
              <a:rPr lang="en" sz="1970"/>
              <a:t>Which biological questions we want to answer</a:t>
            </a:r>
            <a:endParaRPr sz="1970"/>
          </a:p>
          <a:p>
            <a:pPr indent="0" lvl="0" marL="0" rtl="0" algn="l">
              <a:spcBef>
                <a:spcPts val="0"/>
              </a:spcBef>
              <a:spcAft>
                <a:spcPts val="0"/>
              </a:spcAft>
              <a:buSzPts val="990"/>
              <a:buNone/>
            </a:pPr>
            <a:r>
              <a:t/>
            </a:r>
            <a:endParaRPr sz="2570"/>
          </a:p>
        </p:txBody>
      </p:sp>
      <p:sp>
        <p:nvSpPr>
          <p:cNvPr id="277" name="Google Shape;277;p48"/>
          <p:cNvSpPr txBox="1"/>
          <p:nvPr>
            <p:ph idx="1" type="body"/>
          </p:nvPr>
        </p:nvSpPr>
        <p:spPr>
          <a:xfrm>
            <a:off x="168525" y="1013350"/>
            <a:ext cx="89151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800">
              <a:solidFill>
                <a:schemeClr val="accent2"/>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i="1" lang="en" sz="1700">
                <a:latin typeface="Arial"/>
                <a:ea typeface="Arial"/>
                <a:cs typeface="Arial"/>
                <a:sym typeface="Arial"/>
              </a:rPr>
              <a:t>Coding</a:t>
            </a:r>
            <a:r>
              <a:rPr lang="en" sz="1700">
                <a:latin typeface="Arial"/>
                <a:ea typeface="Arial"/>
                <a:cs typeface="Arial"/>
                <a:sym typeface="Arial"/>
              </a:rPr>
              <a:t> or </a:t>
            </a:r>
            <a:r>
              <a:rPr i="1" lang="en" sz="1700">
                <a:latin typeface="Arial"/>
                <a:ea typeface="Arial"/>
                <a:cs typeface="Arial"/>
                <a:sym typeface="Arial"/>
              </a:rPr>
              <a:t>non coding</a:t>
            </a:r>
            <a:r>
              <a:rPr lang="en" sz="1700">
                <a:latin typeface="Arial"/>
                <a:ea typeface="Arial"/>
                <a:cs typeface="Arial"/>
                <a:sym typeface="Arial"/>
              </a:rPr>
              <a:t> RNA?</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Why do you expect to find</a:t>
            </a:r>
            <a:r>
              <a:rPr i="1" lang="en" sz="1700">
                <a:latin typeface="Arial"/>
                <a:ea typeface="Arial"/>
                <a:cs typeface="Arial"/>
                <a:sym typeface="Arial"/>
              </a:rPr>
              <a:t> differentially expressed genes</a:t>
            </a:r>
            <a:r>
              <a:rPr lang="en" sz="1700">
                <a:latin typeface="Arial"/>
                <a:ea typeface="Arial"/>
                <a:cs typeface="Arial"/>
                <a:sym typeface="Arial"/>
              </a:rPr>
              <a:t> in the particular tissue?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How many </a:t>
            </a:r>
            <a:r>
              <a:rPr i="1" lang="en" sz="1700">
                <a:latin typeface="Arial"/>
                <a:ea typeface="Arial"/>
                <a:cs typeface="Arial"/>
                <a:sym typeface="Arial"/>
              </a:rPr>
              <a:t>tissue types</a:t>
            </a:r>
            <a:r>
              <a:rPr lang="en" sz="1700">
                <a:latin typeface="Arial"/>
                <a:ea typeface="Arial"/>
                <a:cs typeface="Arial"/>
                <a:sym typeface="Arial"/>
              </a:rPr>
              <a:t> and/or </a:t>
            </a:r>
            <a:r>
              <a:rPr i="1" lang="en" sz="1700">
                <a:latin typeface="Arial"/>
                <a:ea typeface="Arial"/>
                <a:cs typeface="Arial"/>
                <a:sym typeface="Arial"/>
              </a:rPr>
              <a:t>time points</a:t>
            </a:r>
            <a:r>
              <a:rPr lang="en" sz="1700">
                <a:latin typeface="Arial"/>
                <a:ea typeface="Arial"/>
                <a:cs typeface="Arial"/>
                <a:sym typeface="Arial"/>
              </a:rPr>
              <a:t> to compare?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t>
            </a:r>
            <a:r>
              <a:rPr i="1" lang="en" sz="1700">
                <a:latin typeface="Arial"/>
                <a:ea typeface="Arial"/>
                <a:cs typeface="Arial"/>
                <a:sym typeface="Arial"/>
              </a:rPr>
              <a:t>types of genes</a:t>
            </a:r>
            <a:r>
              <a:rPr lang="en" sz="1700">
                <a:latin typeface="Arial"/>
                <a:ea typeface="Arial"/>
                <a:cs typeface="Arial"/>
                <a:sym typeface="Arial"/>
              </a:rPr>
              <a:t> do you expect to find differentially expressed?</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are the sources of </a:t>
            </a:r>
            <a:r>
              <a:rPr i="1" lang="en" sz="1700">
                <a:latin typeface="Arial"/>
                <a:ea typeface="Arial"/>
                <a:cs typeface="Arial"/>
                <a:sym typeface="Arial"/>
              </a:rPr>
              <a:t>variability</a:t>
            </a:r>
            <a:r>
              <a:rPr lang="en" sz="1700">
                <a:latin typeface="Arial"/>
                <a:ea typeface="Arial"/>
                <a:cs typeface="Arial"/>
                <a:sym typeface="Arial"/>
              </a:rPr>
              <a:t> from your samples?</a:t>
            </a:r>
            <a:endParaRPr sz="1700">
              <a:latin typeface="Arial"/>
              <a:ea typeface="Arial"/>
              <a:cs typeface="Arial"/>
              <a:sym typeface="Arial"/>
            </a:endParaRPr>
          </a:p>
          <a:p>
            <a:pPr indent="0" lvl="0" marL="0" rtl="0" algn="l">
              <a:lnSpc>
                <a:spcPct val="115000"/>
              </a:lnSpc>
              <a:spcBef>
                <a:spcPts val="0"/>
              </a:spcBef>
              <a:spcAft>
                <a:spcPts val="0"/>
              </a:spcAft>
              <a:buNone/>
            </a:pPr>
            <a:r>
              <a:t/>
            </a:r>
            <a:endParaRPr sz="1700">
              <a:latin typeface="Arial"/>
              <a:ea typeface="Arial"/>
              <a:cs typeface="Arial"/>
              <a:sym typeface="Arial"/>
            </a:endParaRPr>
          </a:p>
          <a:p>
            <a:pPr indent="0" lvl="0" marL="0" rtl="0" algn="l">
              <a:lnSpc>
                <a:spcPct val="115000"/>
              </a:lnSpc>
              <a:spcBef>
                <a:spcPts val="0"/>
              </a:spcBef>
              <a:spcAft>
                <a:spcPts val="0"/>
              </a:spcAft>
              <a:buNone/>
            </a:pPr>
            <a:r>
              <a:rPr b="1" lang="en" sz="1700">
                <a:solidFill>
                  <a:srgbClr val="1155CC"/>
                </a:solidFill>
                <a:latin typeface="Arial"/>
                <a:ea typeface="Arial"/>
                <a:cs typeface="Arial"/>
                <a:sym typeface="Arial"/>
              </a:rPr>
              <a:t>More technical questions</a:t>
            </a:r>
            <a:endParaRPr b="1" sz="1700">
              <a:solidFill>
                <a:srgbClr val="1155CC"/>
              </a:solidFill>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Which sequencing platform?</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Depth of sequencing?</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Pooling samples?</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Biological replicates/technical replicates?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Many others...</a:t>
            </a:r>
            <a:endParaRPr sz="17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Which </a:t>
            </a:r>
            <a:r>
              <a:rPr lang="en"/>
              <a:t>RNA-seq assay should I use?</a:t>
            </a:r>
            <a:endParaRPr/>
          </a:p>
        </p:txBody>
      </p:sp>
      <p:sp>
        <p:nvSpPr>
          <p:cNvPr id="283" name="Google Shape;283;p49"/>
          <p:cNvSpPr txBox="1"/>
          <p:nvPr/>
        </p:nvSpPr>
        <p:spPr>
          <a:xfrm>
            <a:off x="312350" y="462290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From: Genewiz</a:t>
            </a:r>
            <a:endParaRPr>
              <a:latin typeface="Helvetica Neue"/>
              <a:ea typeface="Helvetica Neue"/>
              <a:cs typeface="Helvetica Neue"/>
              <a:sym typeface="Helvetica Neue"/>
            </a:endParaRPr>
          </a:p>
        </p:txBody>
      </p:sp>
      <p:pic>
        <p:nvPicPr>
          <p:cNvPr id="284" name="Google Shape;284;p49"/>
          <p:cNvPicPr preferRelativeResize="0"/>
          <p:nvPr/>
        </p:nvPicPr>
        <p:blipFill>
          <a:blip r:embed="rId3">
            <a:alphaModFix/>
          </a:blip>
          <a:stretch>
            <a:fillRect/>
          </a:stretch>
        </p:blipFill>
        <p:spPr>
          <a:xfrm>
            <a:off x="152400" y="889191"/>
            <a:ext cx="8839199" cy="3322462"/>
          </a:xfrm>
          <a:prstGeom prst="rect">
            <a:avLst/>
          </a:prstGeom>
          <a:noFill/>
          <a:ln>
            <a:noFill/>
          </a:ln>
        </p:spPr>
      </p:pic>
      <p:sp>
        <p:nvSpPr>
          <p:cNvPr id="285" name="Google Shape;285;p49"/>
          <p:cNvSpPr/>
          <p:nvPr/>
        </p:nvSpPr>
        <p:spPr>
          <a:xfrm>
            <a:off x="778425" y="3123550"/>
            <a:ext cx="8376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p:nvPr/>
        </p:nvSpPr>
        <p:spPr>
          <a:xfrm>
            <a:off x="3093975" y="3123550"/>
            <a:ext cx="8967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9"/>
          <p:cNvSpPr/>
          <p:nvPr/>
        </p:nvSpPr>
        <p:spPr>
          <a:xfrm>
            <a:off x="205725" y="2151425"/>
            <a:ext cx="8376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9"/>
          <p:cNvSpPr/>
          <p:nvPr/>
        </p:nvSpPr>
        <p:spPr>
          <a:xfrm>
            <a:off x="2310300" y="2151425"/>
            <a:ext cx="11679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p:nvPr/>
        </p:nvSpPr>
        <p:spPr>
          <a:xfrm>
            <a:off x="1905125" y="1160825"/>
            <a:ext cx="981900" cy="6522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295" name="Google Shape;295;p50"/>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296" name="Google Shape;296;p50"/>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297" name="Google Shape;297;p50"/>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0"/>
          <p:cNvSpPr txBox="1"/>
          <p:nvPr/>
        </p:nvSpPr>
        <p:spPr>
          <a:xfrm>
            <a:off x="3024825" y="4317275"/>
            <a:ext cx="249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A64D79"/>
                </a:solidFill>
              </a:rPr>
              <a:t>mean length of 300 bp (typically ranging 200–700 bp)</a:t>
            </a:r>
            <a:endParaRPr sz="1200">
              <a:solidFill>
                <a:srgbClr val="A64D7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304" name="Google Shape;304;p51"/>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305" name="Google Shape;305;p51"/>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a:t>
            </a:r>
            <a:r>
              <a:rPr lang="en" sz="1450">
                <a:solidFill>
                  <a:schemeClr val="dk1"/>
                </a:solidFill>
                <a:highlight>
                  <a:srgbClr val="FFFFFF"/>
                </a:highlight>
              </a:rPr>
              <a:t>hich genes are expressed at different levels between conditions (sample A and sample B)</a:t>
            </a:r>
            <a:endParaRPr sz="1700">
              <a:solidFill>
                <a:schemeClr val="dk1"/>
              </a:solidFill>
            </a:endParaRPr>
          </a:p>
        </p:txBody>
      </p:sp>
      <p:pic>
        <p:nvPicPr>
          <p:cNvPr id="306" name="Google Shape;306;p51"/>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307" name="Google Shape;307;p51"/>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250275" y="12931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Goal of the DEG analysis - </a:t>
            </a:r>
            <a:r>
              <a:rPr lang="en" sz="2300"/>
              <a:t>Intermediate workshop</a:t>
            </a:r>
            <a:endParaRPr sz="2300"/>
          </a:p>
        </p:txBody>
      </p:sp>
      <p:pic>
        <p:nvPicPr>
          <p:cNvPr id="313" name="Google Shape;313;p52"/>
          <p:cNvPicPr preferRelativeResize="0"/>
          <p:nvPr/>
        </p:nvPicPr>
        <p:blipFill>
          <a:blip r:embed="rId3">
            <a:alphaModFix/>
          </a:blip>
          <a:stretch>
            <a:fillRect/>
          </a:stretch>
        </p:blipFill>
        <p:spPr>
          <a:xfrm>
            <a:off x="152400" y="1420541"/>
            <a:ext cx="8268166" cy="3570559"/>
          </a:xfrm>
          <a:prstGeom prst="rect">
            <a:avLst/>
          </a:prstGeom>
          <a:noFill/>
          <a:ln>
            <a:noFill/>
          </a:ln>
        </p:spPr>
      </p:pic>
      <p:pic>
        <p:nvPicPr>
          <p:cNvPr id="314" name="Google Shape;314;p52"/>
          <p:cNvPicPr preferRelativeResize="0"/>
          <p:nvPr/>
        </p:nvPicPr>
        <p:blipFill>
          <a:blip r:embed="rId4">
            <a:alphaModFix/>
          </a:blip>
          <a:stretch>
            <a:fillRect/>
          </a:stretch>
        </p:blipFill>
        <p:spPr>
          <a:xfrm>
            <a:off x="816525" y="706200"/>
            <a:ext cx="7698825" cy="8345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141525" y="7286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vs single cell (sc) RNA-seq</a:t>
            </a:r>
            <a:endParaRPr/>
          </a:p>
        </p:txBody>
      </p:sp>
      <p:pic>
        <p:nvPicPr>
          <p:cNvPr id="320" name="Google Shape;320;p53"/>
          <p:cNvPicPr preferRelativeResize="0"/>
          <p:nvPr/>
        </p:nvPicPr>
        <p:blipFill>
          <a:blip r:embed="rId3">
            <a:alphaModFix/>
          </a:blip>
          <a:stretch>
            <a:fillRect/>
          </a:stretch>
        </p:blipFill>
        <p:spPr>
          <a:xfrm>
            <a:off x="141524" y="496774"/>
            <a:ext cx="7192027" cy="3568299"/>
          </a:xfrm>
          <a:prstGeom prst="rect">
            <a:avLst/>
          </a:prstGeom>
          <a:noFill/>
          <a:ln>
            <a:noFill/>
          </a:ln>
        </p:spPr>
      </p:pic>
      <p:sp>
        <p:nvSpPr>
          <p:cNvPr id="321" name="Google Shape;321;p53"/>
          <p:cNvSpPr/>
          <p:nvPr/>
        </p:nvSpPr>
        <p:spPr>
          <a:xfrm>
            <a:off x="255475" y="683900"/>
            <a:ext cx="7953600" cy="143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3"/>
          <p:cNvSpPr txBox="1"/>
          <p:nvPr/>
        </p:nvSpPr>
        <p:spPr>
          <a:xfrm>
            <a:off x="0" y="4818975"/>
            <a:ext cx="1059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a:t>
            </a:r>
            <a:r>
              <a:rPr lang="en" sz="1100"/>
              <a:t>https://www.technologynetworks.com/genomics/articles/recent-advances-in-single-cell-genomics-techniques-324695</a:t>
            </a:r>
            <a:endParaRPr sz="1100"/>
          </a:p>
        </p:txBody>
      </p:sp>
      <p:sp>
        <p:nvSpPr>
          <p:cNvPr id="323" name="Google Shape;323;p53"/>
          <p:cNvSpPr txBox="1"/>
          <p:nvPr/>
        </p:nvSpPr>
        <p:spPr>
          <a:xfrm>
            <a:off x="141525" y="4226475"/>
            <a:ext cx="113613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solidFill>
                  <a:schemeClr val="dk1"/>
                </a:solidFill>
              </a:rPr>
              <a:t>Measures the </a:t>
            </a:r>
            <a:r>
              <a:rPr b="1" i="1" lang="en" sz="1600">
                <a:solidFill>
                  <a:schemeClr val="dk1"/>
                </a:solidFill>
              </a:rPr>
              <a:t>average</a:t>
            </a:r>
            <a:r>
              <a:rPr i="1" lang="en" sz="1600">
                <a:solidFill>
                  <a:schemeClr val="dk1"/>
                </a:solidFill>
              </a:rPr>
              <a:t> expression level for each gene across a large population of input cells</a:t>
            </a:r>
            <a:endParaRPr i="1" sz="16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329" name="Google Shape;329;p5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330" name="Google Shape;330;p5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332" name="Google Shape;332;p54"/>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333" name="Google Shape;333;p5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334" name="Google Shape;334;p54"/>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335" name="Google Shape;335;p5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336" name="Google Shape;336;p5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337" name="Google Shape;337;p54"/>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338" name="Google Shape;338;p5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339" name="Google Shape;339;p5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0" name="Google Shape;340;p5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341" name="Google Shape;341;p5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342" name="Google Shape;342;p5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3" name="Google Shape;343;p5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45" name="Google Shape;345;p5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4"/>
          <p:cNvPicPr preferRelativeResize="0"/>
          <p:nvPr/>
        </p:nvPicPr>
        <p:blipFill>
          <a:blip r:embed="rId3">
            <a:alphaModFix/>
          </a:blip>
          <a:stretch>
            <a:fillRect/>
          </a:stretch>
        </p:blipFill>
        <p:spPr>
          <a:xfrm>
            <a:off x="6767525" y="147869"/>
            <a:ext cx="2011679" cy="512979"/>
          </a:xfrm>
          <a:prstGeom prst="rect">
            <a:avLst/>
          </a:prstGeom>
          <a:noFill/>
          <a:ln>
            <a:noFill/>
          </a:ln>
        </p:spPr>
      </p:pic>
      <p:sp>
        <p:nvSpPr>
          <p:cNvPr id="347" name="Google Shape;347;p54"/>
          <p:cNvSpPr txBox="1"/>
          <p:nvPr/>
        </p:nvSpPr>
        <p:spPr>
          <a:xfrm>
            <a:off x="5397525" y="4552825"/>
            <a:ext cx="5676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Helvetica Neue"/>
                <a:ea typeface="Helvetica Neue"/>
                <a:cs typeface="Helvetica Neue"/>
                <a:sym typeface="Helvetica Neue"/>
              </a:rPr>
              <a:t>R</a:t>
            </a:r>
            <a:endParaRPr b="1" sz="1600">
              <a:solidFill>
                <a:schemeClr val="accent2"/>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idx="1" type="body"/>
          </p:nvPr>
        </p:nvSpPr>
        <p:spPr>
          <a:xfrm>
            <a:off x="0" y="666450"/>
            <a:ext cx="8799900" cy="3810600"/>
          </a:xfrm>
          <a:prstGeom prst="rect">
            <a:avLst/>
          </a:prstGeom>
        </p:spPr>
        <p:txBody>
          <a:bodyPr anchorCtr="0" anchor="t" bIns="0" lIns="0" spcFirstLastPara="1" rIns="0" wrap="square" tIns="0">
            <a:normAutofit/>
          </a:bodyPr>
          <a:lstStyle/>
          <a:p>
            <a:pPr indent="-292100" lvl="0" marL="457200" rtl="0" algn="l">
              <a:spcBef>
                <a:spcPts val="800"/>
              </a:spcBef>
              <a:spcAft>
                <a:spcPts val="0"/>
              </a:spcAft>
              <a:buSzPts val="1000"/>
              <a:buChar char="●"/>
            </a:pPr>
            <a:r>
              <a:rPr lang="en" sz="1700"/>
              <a:t>File names often follow a format.</a:t>
            </a:r>
            <a:endParaRPr sz="1700"/>
          </a:p>
          <a:p>
            <a:pPr indent="-292100" lvl="1" marL="914400" rtl="0" algn="l">
              <a:spcBef>
                <a:spcPts val="0"/>
              </a:spcBef>
              <a:spcAft>
                <a:spcPts val="0"/>
              </a:spcAft>
              <a:buSzPts val="1000"/>
              <a:buChar char="○"/>
            </a:pPr>
            <a:r>
              <a:rPr lang="en" sz="1400"/>
              <a:t>SampleName_SampleNumber_LaneNumber_ReadNumber_SetNumber.fastq</a:t>
            </a:r>
            <a:endParaRPr sz="1400"/>
          </a:p>
          <a:p>
            <a:pPr indent="-292100" lvl="1" marL="914400" rtl="0" algn="l">
              <a:spcBef>
                <a:spcPts val="0"/>
              </a:spcBef>
              <a:spcAft>
                <a:spcPts val="0"/>
              </a:spcAft>
              <a:buSzPts val="1000"/>
              <a:buChar char="○"/>
            </a:pPr>
            <a:r>
              <a:rPr lang="en" sz="1400"/>
              <a:t>Eg – Bacteria_S1_L001_R1_001.fastq</a:t>
            </a:r>
            <a:endParaRPr sz="1400"/>
          </a:p>
          <a:p>
            <a:pPr indent="0" lvl="0" marL="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Paired-end reads named with R1 and R2 in file name.</a:t>
            </a:r>
            <a:endParaRPr sz="1700"/>
          </a:p>
          <a:p>
            <a:pPr indent="-292100" lvl="1" marL="914400" rtl="0" algn="l">
              <a:spcBef>
                <a:spcPts val="0"/>
              </a:spcBef>
              <a:spcAft>
                <a:spcPts val="0"/>
              </a:spcAft>
              <a:buSzPts val="1000"/>
              <a:buChar char="○"/>
            </a:pPr>
            <a:r>
              <a:rPr lang="en" sz="1400"/>
              <a:t>Eg – Bacteria_</a:t>
            </a:r>
            <a:r>
              <a:rPr lang="en" sz="1400"/>
              <a:t>GATTACA</a:t>
            </a:r>
            <a:r>
              <a:rPr lang="en" sz="1400"/>
              <a:t>_L001_R1_001.fastq and Bacteria_</a:t>
            </a:r>
            <a:r>
              <a:rPr lang="en" sz="1400"/>
              <a:t>GATTACA</a:t>
            </a:r>
            <a:r>
              <a:rPr lang="en" sz="1400"/>
              <a:t>_L001_R2_001.fastq</a:t>
            </a:r>
            <a:endParaRPr sz="1400"/>
          </a:p>
          <a:p>
            <a:pPr indent="0" lvl="0" marL="457200" rtl="0" algn="l">
              <a:spcBef>
                <a:spcPts val="800"/>
              </a:spcBef>
              <a:spcAft>
                <a:spcPts val="0"/>
              </a:spcAft>
              <a:buNone/>
            </a:pPr>
            <a:r>
              <a:t/>
            </a:r>
            <a:endParaRPr sz="1700"/>
          </a:p>
          <a:p>
            <a:pPr indent="0" lvl="0" marL="45720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File extensions may be .fq or even .txt</a:t>
            </a:r>
            <a:endParaRPr sz="1700"/>
          </a:p>
          <a:p>
            <a:pPr indent="-292100" lvl="0" marL="457200" rtl="0" algn="l">
              <a:spcBef>
                <a:spcPts val="0"/>
              </a:spcBef>
              <a:spcAft>
                <a:spcPts val="0"/>
              </a:spcAft>
              <a:buSzPts val="1000"/>
              <a:buChar char="●"/>
            </a:pPr>
            <a:r>
              <a:rPr lang="en" sz="1700"/>
              <a:t>Often compressed using gzip.</a:t>
            </a:r>
            <a:endParaRPr sz="1700"/>
          </a:p>
          <a:p>
            <a:pPr indent="-292100" lvl="1" marL="914400" rtl="0" algn="l">
              <a:spcBef>
                <a:spcPts val="0"/>
              </a:spcBef>
              <a:spcAft>
                <a:spcPts val="0"/>
              </a:spcAft>
              <a:buSzPts val="1000"/>
              <a:buChar char="○"/>
            </a:pPr>
            <a:r>
              <a:rPr lang="en" sz="1400"/>
              <a:t>gzip is free and open-source.</a:t>
            </a:r>
            <a:endParaRPr sz="1400"/>
          </a:p>
          <a:p>
            <a:pPr indent="-292100" lvl="1" marL="914400" rtl="0" algn="l">
              <a:spcBef>
                <a:spcPts val="0"/>
              </a:spcBef>
              <a:spcAft>
                <a:spcPts val="0"/>
              </a:spcAft>
              <a:buSzPts val="1000"/>
              <a:buChar char="○"/>
            </a:pPr>
            <a:r>
              <a:rPr lang="en" sz="1400"/>
              <a:t>Resulting file names have .gz added. Example – .fq.gz.</a:t>
            </a:r>
            <a:endParaRPr sz="1400"/>
          </a:p>
        </p:txBody>
      </p:sp>
      <p:sp>
        <p:nvSpPr>
          <p:cNvPr id="353" name="Google Shape;353;p55"/>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Naming conventions for fastq files</a:t>
            </a:r>
            <a:endParaRPr/>
          </a:p>
          <a:p>
            <a:pPr indent="0" lvl="0" marL="0" rtl="0" algn="l">
              <a:spcBef>
                <a:spcPts val="0"/>
              </a:spcBef>
              <a:spcAft>
                <a:spcPts val="0"/>
              </a:spcAft>
              <a:buNone/>
            </a:pPr>
            <a:r>
              <a:t/>
            </a:r>
            <a:endParaRPr/>
          </a:p>
        </p:txBody>
      </p:sp>
      <p:pic>
        <p:nvPicPr>
          <p:cNvPr id="354" name="Google Shape;354;p55"/>
          <p:cNvPicPr preferRelativeResize="0"/>
          <p:nvPr/>
        </p:nvPicPr>
        <p:blipFill>
          <a:blip r:embed="rId3">
            <a:alphaModFix/>
          </a:blip>
          <a:stretch>
            <a:fillRect/>
          </a:stretch>
        </p:blipFill>
        <p:spPr>
          <a:xfrm>
            <a:off x="4840000" y="2200500"/>
            <a:ext cx="3959901" cy="1006750"/>
          </a:xfrm>
          <a:prstGeom prst="rect">
            <a:avLst/>
          </a:prstGeom>
          <a:noFill/>
          <a:ln>
            <a:noFill/>
          </a:ln>
        </p:spPr>
      </p:pic>
      <p:pic>
        <p:nvPicPr>
          <p:cNvPr id="355" name="Google Shape;355;p55"/>
          <p:cNvPicPr preferRelativeResize="0"/>
          <p:nvPr/>
        </p:nvPicPr>
        <p:blipFill>
          <a:blip r:embed="rId4">
            <a:alphaModFix/>
          </a:blip>
          <a:stretch>
            <a:fillRect/>
          </a:stretch>
        </p:blipFill>
        <p:spPr>
          <a:xfrm>
            <a:off x="7186375" y="0"/>
            <a:ext cx="1957625" cy="1757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9"/>
          <p:cNvPicPr preferRelativeResize="0"/>
          <p:nvPr/>
        </p:nvPicPr>
        <p:blipFill>
          <a:blip r:embed="rId3">
            <a:alphaModFix/>
          </a:blip>
          <a:stretch>
            <a:fillRect/>
          </a:stretch>
        </p:blipFill>
        <p:spPr>
          <a:xfrm>
            <a:off x="83650" y="520800"/>
            <a:ext cx="6979849" cy="4042976"/>
          </a:xfrm>
          <a:prstGeom prst="rect">
            <a:avLst/>
          </a:prstGeom>
          <a:noFill/>
          <a:ln>
            <a:noFill/>
          </a:ln>
        </p:spPr>
      </p:pic>
      <p:sp>
        <p:nvSpPr>
          <p:cNvPr id="121" name="Google Shape;121;p29"/>
          <p:cNvSpPr txBox="1"/>
          <p:nvPr>
            <p:ph type="title"/>
          </p:nvPr>
        </p:nvSpPr>
        <p:spPr>
          <a:xfrm>
            <a:off x="152400" y="7620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latin typeface="Arial"/>
                <a:ea typeface="Arial"/>
                <a:cs typeface="Arial"/>
                <a:sym typeface="Arial"/>
              </a:rPr>
              <a:t>How does the bulk-RNA-seq technology work?</a:t>
            </a:r>
            <a:endParaRPr sz="3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61" name="Google Shape;361;p56"/>
          <p:cNvSpPr txBox="1"/>
          <p:nvPr/>
        </p:nvSpPr>
        <p:spPr>
          <a:xfrm>
            <a:off x="255525" y="1078650"/>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Label</a:t>
            </a:r>
            <a:r>
              <a:rPr lang="en"/>
              <a:t> format in FastQ file</a:t>
            </a:r>
            <a:endParaRPr/>
          </a:p>
        </p:txBody>
      </p:sp>
      <p:pic>
        <p:nvPicPr>
          <p:cNvPr id="367" name="Google Shape;367;p57"/>
          <p:cNvPicPr preferRelativeResize="0"/>
          <p:nvPr/>
        </p:nvPicPr>
        <p:blipFill rotWithShape="1">
          <a:blip r:embed="rId3">
            <a:alphaModFix/>
          </a:blip>
          <a:srcRect b="0" l="0" r="0" t="13830"/>
          <a:stretch/>
        </p:blipFill>
        <p:spPr>
          <a:xfrm>
            <a:off x="968275" y="687275"/>
            <a:ext cx="6782225" cy="3595200"/>
          </a:xfrm>
          <a:prstGeom prst="rect">
            <a:avLst/>
          </a:prstGeom>
          <a:noFill/>
          <a:ln>
            <a:noFill/>
          </a:ln>
        </p:spPr>
      </p:pic>
      <p:sp>
        <p:nvSpPr>
          <p:cNvPr id="368" name="Google Shape;368;p57"/>
          <p:cNvSpPr txBox="1"/>
          <p:nvPr/>
        </p:nvSpPr>
        <p:spPr>
          <a:xfrm>
            <a:off x="1092850" y="4351400"/>
            <a:ext cx="639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more recent versions of Illumina software output a sample number (as taken from the sample sheet) in place of an index sequence (k).</a:t>
            </a:r>
            <a:endParaRPr/>
          </a:p>
        </p:txBody>
      </p:sp>
      <p:pic>
        <p:nvPicPr>
          <p:cNvPr id="369" name="Google Shape;369;p57"/>
          <p:cNvPicPr preferRelativeResize="0"/>
          <p:nvPr/>
        </p:nvPicPr>
        <p:blipFill>
          <a:blip r:embed="rId4">
            <a:alphaModFix/>
          </a:blip>
          <a:stretch>
            <a:fillRect/>
          </a:stretch>
        </p:blipFill>
        <p:spPr>
          <a:xfrm>
            <a:off x="5129975" y="1883638"/>
            <a:ext cx="3454076" cy="120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t>Phred quality ccores</a:t>
            </a:r>
            <a:endParaRPr sz="2800">
              <a:latin typeface="Arial"/>
              <a:ea typeface="Arial"/>
              <a:cs typeface="Arial"/>
              <a:sym typeface="Arial"/>
            </a:endParaRPr>
          </a:p>
        </p:txBody>
      </p:sp>
      <p:sp>
        <p:nvSpPr>
          <p:cNvPr id="375" name="Google Shape;375;p58"/>
          <p:cNvSpPr txBox="1"/>
          <p:nvPr/>
        </p:nvSpPr>
        <p:spPr>
          <a:xfrm>
            <a:off x="214300" y="1007275"/>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
        <p:nvSpPr>
          <p:cNvPr id="376" name="Google Shape;376;p58"/>
          <p:cNvSpPr/>
          <p:nvPr/>
        </p:nvSpPr>
        <p:spPr>
          <a:xfrm>
            <a:off x="214300" y="1822900"/>
            <a:ext cx="6858000" cy="3645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9"/>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200">
                <a:solidFill>
                  <a:srgbClr val="1155CC"/>
                </a:solidFill>
              </a:rPr>
              <a:t>Quality score encoding based on ASCII table</a:t>
            </a:r>
            <a:endParaRPr>
              <a:solidFill>
                <a:srgbClr val="1155CC"/>
              </a:solidFill>
            </a:endParaRPr>
          </a:p>
        </p:txBody>
      </p:sp>
      <p:pic>
        <p:nvPicPr>
          <p:cNvPr id="382" name="Google Shape;382;p59"/>
          <p:cNvPicPr preferRelativeResize="0"/>
          <p:nvPr/>
        </p:nvPicPr>
        <p:blipFill>
          <a:blip r:embed="rId3">
            <a:alphaModFix/>
          </a:blip>
          <a:stretch>
            <a:fillRect/>
          </a:stretch>
        </p:blipFill>
        <p:spPr>
          <a:xfrm>
            <a:off x="152400" y="889200"/>
            <a:ext cx="8839199" cy="3797582"/>
          </a:xfrm>
          <a:prstGeom prst="rect">
            <a:avLst/>
          </a:prstGeom>
          <a:noFill/>
          <a:ln>
            <a:noFill/>
          </a:ln>
        </p:spPr>
      </p:pic>
      <p:sp>
        <p:nvSpPr>
          <p:cNvPr id="383" name="Google Shape;383;p59"/>
          <p:cNvSpPr txBox="1"/>
          <p:nvPr/>
        </p:nvSpPr>
        <p:spPr>
          <a:xfrm>
            <a:off x="118875" y="489000"/>
            <a:ext cx="88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a:t>
            </a:r>
            <a:r>
              <a:rPr lang="en" sz="1600"/>
              <a:t>easurement of the likelihood that a base call in DNA sequencing is incorrect</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Phred quality score of each base</a:t>
            </a:r>
            <a:endParaRPr/>
          </a:p>
        </p:txBody>
      </p:sp>
      <p:pic>
        <p:nvPicPr>
          <p:cNvPr id="389" name="Google Shape;389;p60"/>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390" name="Google Shape;390;p60"/>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391" name="Google Shape;391;p60"/>
          <p:cNvSpPr txBox="1"/>
          <p:nvPr/>
        </p:nvSpPr>
        <p:spPr>
          <a:xfrm>
            <a:off x="255475" y="3435825"/>
            <a:ext cx="8812200" cy="11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Each symbol is a pr</a:t>
            </a:r>
            <a:r>
              <a:rPr lang="en" sz="1600"/>
              <a:t>obability p that the base call is incorrect.</a:t>
            </a:r>
            <a:endParaRPr sz="1600"/>
          </a:p>
          <a:p>
            <a:pPr indent="0" lvl="0" marL="0" rtl="0" algn="l">
              <a:lnSpc>
                <a:spcPct val="150000"/>
              </a:lnSpc>
              <a:spcBef>
                <a:spcPts val="0"/>
              </a:spcBef>
              <a:spcAft>
                <a:spcPts val="0"/>
              </a:spcAft>
              <a:buNone/>
            </a:pPr>
            <a:r>
              <a:rPr lang="en" sz="1600"/>
              <a:t>The standard Sanger sequencing score to assess reliability of a base call is Q=−10 log10(p)</a:t>
            </a:r>
            <a:endParaRPr sz="1600"/>
          </a:p>
          <a:p>
            <a:pPr indent="0" lvl="0" marL="0" rtl="0" algn="l">
              <a:lnSpc>
                <a:spcPct val="150000"/>
              </a:lnSpc>
              <a:spcBef>
                <a:spcPts val="0"/>
              </a:spcBef>
              <a:spcAft>
                <a:spcPts val="0"/>
              </a:spcAft>
              <a:buNone/>
            </a:pPr>
            <a:r>
              <a:rPr b="1" i="1" lang="en" sz="1650">
                <a:solidFill>
                  <a:srgbClr val="A64D79"/>
                </a:solidFill>
                <a:highlight>
                  <a:srgbClr val="FFFFFF"/>
                </a:highlight>
                <a:latin typeface="Helvetica Neue"/>
                <a:ea typeface="Helvetica Neue"/>
                <a:cs typeface="Helvetica Neue"/>
                <a:sym typeface="Helvetica Neue"/>
              </a:rPr>
              <a:t>p</a:t>
            </a:r>
            <a:r>
              <a:rPr lang="en" sz="1650">
                <a:solidFill>
                  <a:srgbClr val="A64D79"/>
                </a:solidFill>
                <a:highlight>
                  <a:srgbClr val="FFFFFF"/>
                </a:highlight>
                <a:latin typeface="Helvetica Neue"/>
                <a:ea typeface="Helvetica Neue"/>
                <a:cs typeface="Helvetica Neue"/>
                <a:sym typeface="Helvetica Neue"/>
              </a:rPr>
              <a:t>, the probability that a given base is incorrectly called</a:t>
            </a:r>
            <a:endParaRPr sz="1900">
              <a:solidFill>
                <a:srgbClr val="A64D7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135975" y="176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Phred quality score calculation</a:t>
            </a:r>
            <a:endParaRPr/>
          </a:p>
        </p:txBody>
      </p:sp>
      <p:pic>
        <p:nvPicPr>
          <p:cNvPr id="397" name="Google Shape;397;p61"/>
          <p:cNvPicPr preferRelativeResize="0"/>
          <p:nvPr/>
        </p:nvPicPr>
        <p:blipFill>
          <a:blip r:embed="rId3">
            <a:alphaModFix/>
          </a:blip>
          <a:stretch>
            <a:fillRect/>
          </a:stretch>
        </p:blipFill>
        <p:spPr>
          <a:xfrm>
            <a:off x="812575" y="642116"/>
            <a:ext cx="7260580" cy="3570559"/>
          </a:xfrm>
          <a:prstGeom prst="rect">
            <a:avLst/>
          </a:prstGeom>
          <a:noFill/>
          <a:ln>
            <a:noFill/>
          </a:ln>
        </p:spPr>
      </p:pic>
      <p:sp>
        <p:nvSpPr>
          <p:cNvPr id="398" name="Google Shape;398;p61"/>
          <p:cNvSpPr txBox="1"/>
          <p:nvPr/>
        </p:nvSpPr>
        <p:spPr>
          <a:xfrm>
            <a:off x="255475" y="4250925"/>
            <a:ext cx="8812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600">
                <a:solidFill>
                  <a:schemeClr val="dk1"/>
                </a:solidFill>
                <a:highlight>
                  <a:srgbClr val="FFFFFF"/>
                </a:highlight>
              </a:rPr>
              <a:t>A quality score of 20 (Q20) represents an error rate of 1 in 100 (meaning every 100 bp sequencing read may contain an error), with a corresponding call accuracy of 99%.</a:t>
            </a:r>
            <a:endParaRPr sz="15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404" name="Google Shape;404;p62"/>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grpSp>
        <p:nvGrpSpPr>
          <p:cNvPr id="405" name="Google Shape;405;p62"/>
          <p:cNvGrpSpPr/>
          <p:nvPr/>
        </p:nvGrpSpPr>
        <p:grpSpPr>
          <a:xfrm>
            <a:off x="588674" y="784600"/>
            <a:ext cx="7976543" cy="3102700"/>
            <a:chOff x="1031950" y="638658"/>
            <a:chExt cx="9281526" cy="3989585"/>
          </a:xfrm>
        </p:grpSpPr>
        <p:grpSp>
          <p:nvGrpSpPr>
            <p:cNvPr id="406" name="Google Shape;406;p62"/>
            <p:cNvGrpSpPr/>
            <p:nvPr/>
          </p:nvGrpSpPr>
          <p:grpSpPr>
            <a:xfrm>
              <a:off x="1031951" y="638658"/>
              <a:ext cx="6332906" cy="3989585"/>
              <a:chOff x="1031951" y="638658"/>
              <a:chExt cx="6332906" cy="3989585"/>
            </a:xfrm>
          </p:grpSpPr>
          <p:pic>
            <p:nvPicPr>
              <p:cNvPr id="407" name="Google Shape;407;p62"/>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408" name="Google Shape;408;p62"/>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2"/>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2"/>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1" name="Google Shape;411;p62"/>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412" name="Google Shape;412;p62"/>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2"/>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62"/>
          <p:cNvGrpSpPr/>
          <p:nvPr/>
        </p:nvGrpSpPr>
        <p:grpSpPr>
          <a:xfrm>
            <a:off x="2712225" y="2696050"/>
            <a:ext cx="5554225" cy="712350"/>
            <a:chOff x="2712225" y="2696050"/>
            <a:chExt cx="5554225" cy="712350"/>
          </a:xfrm>
        </p:grpSpPr>
        <p:sp>
          <p:nvSpPr>
            <p:cNvPr id="415" name="Google Shape;415;p62"/>
            <p:cNvSpPr/>
            <p:nvPr/>
          </p:nvSpPr>
          <p:spPr>
            <a:xfrm>
              <a:off x="2712225" y="2696050"/>
              <a:ext cx="801900" cy="28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62"/>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417" name="Google Shape;417;p62"/>
          <p:cNvSpPr/>
          <p:nvPr/>
        </p:nvSpPr>
        <p:spPr>
          <a:xfrm rot="-5401094">
            <a:off x="6832126" y="2331848"/>
            <a:ext cx="942900" cy="299700"/>
          </a:xfrm>
          <a:prstGeom prst="bentUpArrow">
            <a:avLst>
              <a:gd fmla="val 25000" name="adj1"/>
              <a:gd fmla="val 25000" name="adj2"/>
              <a:gd fmla="val 25000" name="adj3"/>
            </a:avLst>
          </a:prstGeom>
          <a:solidFill>
            <a:srgbClr val="CFE2F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indent="0" lvl="0" marL="0" rtl="0" algn="l">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423" name="Google Shape;423;p63"/>
          <p:cNvSpPr txBox="1"/>
          <p:nvPr/>
        </p:nvSpPr>
        <p:spPr>
          <a:xfrm>
            <a:off x="135900" y="1126000"/>
            <a:ext cx="65370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0" rtl="0" algn="l">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424" name="Google Shape;424;p63"/>
          <p:cNvPicPr preferRelativeResize="0"/>
          <p:nvPr/>
        </p:nvPicPr>
        <p:blipFill>
          <a:blip r:embed="rId3">
            <a:alphaModFix/>
          </a:blip>
          <a:stretch>
            <a:fillRect/>
          </a:stretch>
        </p:blipFill>
        <p:spPr>
          <a:xfrm>
            <a:off x="391000" y="2851425"/>
            <a:ext cx="5351999" cy="1809750"/>
          </a:xfrm>
          <a:prstGeom prst="rect">
            <a:avLst/>
          </a:prstGeom>
          <a:noFill/>
          <a:ln>
            <a:noFill/>
          </a:ln>
        </p:spPr>
      </p:pic>
      <p:pic>
        <p:nvPicPr>
          <p:cNvPr id="425" name="Google Shape;425;p63"/>
          <p:cNvPicPr preferRelativeResize="0"/>
          <p:nvPr/>
        </p:nvPicPr>
        <p:blipFill>
          <a:blip r:embed="rId4">
            <a:alphaModFix/>
          </a:blip>
          <a:stretch>
            <a:fillRect/>
          </a:stretch>
        </p:blipFill>
        <p:spPr>
          <a:xfrm>
            <a:off x="6673050" y="2489200"/>
            <a:ext cx="2133100" cy="1703300"/>
          </a:xfrm>
          <a:prstGeom prst="rect">
            <a:avLst/>
          </a:prstGeom>
          <a:noFill/>
          <a:ln>
            <a:noFill/>
          </a:ln>
        </p:spPr>
      </p:pic>
      <p:pic>
        <p:nvPicPr>
          <p:cNvPr id="426" name="Google Shape;426;p63"/>
          <p:cNvPicPr preferRelativeResize="0"/>
          <p:nvPr/>
        </p:nvPicPr>
        <p:blipFill>
          <a:blip r:embed="rId5">
            <a:alphaModFix/>
          </a:blip>
          <a:stretch>
            <a:fillRect/>
          </a:stretch>
        </p:blipFill>
        <p:spPr>
          <a:xfrm>
            <a:off x="6742000" y="4192500"/>
            <a:ext cx="943350" cy="951000"/>
          </a:xfrm>
          <a:prstGeom prst="rect">
            <a:avLst/>
          </a:prstGeom>
          <a:noFill/>
          <a:ln>
            <a:noFill/>
          </a:ln>
        </p:spPr>
      </p:pic>
      <p:pic>
        <p:nvPicPr>
          <p:cNvPr id="427" name="Google Shape;427;p63"/>
          <p:cNvPicPr preferRelativeResize="0"/>
          <p:nvPr/>
        </p:nvPicPr>
        <p:blipFill>
          <a:blip r:embed="rId6">
            <a:alphaModFix/>
          </a:blip>
          <a:stretch>
            <a:fillRect/>
          </a:stretch>
        </p:blipFill>
        <p:spPr>
          <a:xfrm>
            <a:off x="7685350" y="4153637"/>
            <a:ext cx="1028725" cy="1028725"/>
          </a:xfrm>
          <a:prstGeom prst="rect">
            <a:avLst/>
          </a:prstGeom>
          <a:noFill/>
          <a:ln>
            <a:noFill/>
          </a:ln>
        </p:spPr>
      </p:pic>
      <p:pic>
        <p:nvPicPr>
          <p:cNvPr id="428" name="Google Shape;428;p63"/>
          <p:cNvPicPr preferRelativeResize="0"/>
          <p:nvPr/>
        </p:nvPicPr>
        <p:blipFill>
          <a:blip r:embed="rId7">
            <a:alphaModFix/>
          </a:blip>
          <a:stretch>
            <a:fillRect/>
          </a:stretch>
        </p:blipFill>
        <p:spPr>
          <a:xfrm>
            <a:off x="6741998" y="195902"/>
            <a:ext cx="2257975" cy="2027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2</a:t>
            </a:r>
            <a:endParaRPr/>
          </a:p>
        </p:txBody>
      </p:sp>
      <p:sp>
        <p:nvSpPr>
          <p:cNvPr id="434" name="Google Shape;434;p64"/>
          <p:cNvSpPr txBox="1"/>
          <p:nvPr>
            <p:ph idx="1" type="body"/>
          </p:nvPr>
        </p:nvSpPr>
        <p:spPr>
          <a:xfrm>
            <a:off x="628650" y="1369219"/>
            <a:ext cx="7886700" cy="3263400"/>
          </a:xfrm>
          <a:prstGeom prst="rect">
            <a:avLst/>
          </a:prstGeom>
        </p:spPr>
        <p:txBody>
          <a:bodyPr anchorCtr="0" anchor="t" bIns="0" lIns="0" spcFirstLastPara="1" rIns="0" wrap="square" tIns="0">
            <a:normAutofit lnSpcReduction="20000"/>
          </a:bodyPr>
          <a:lstStyle/>
          <a:p>
            <a:pPr indent="0" lvl="0" marL="0" rtl="0" algn="l">
              <a:spcBef>
                <a:spcPts val="800"/>
              </a:spcBef>
              <a:spcAft>
                <a:spcPts val="0"/>
              </a:spcAft>
              <a:buNone/>
            </a:pPr>
            <a:r>
              <a:rPr lang="en"/>
              <a:t>What is the </a:t>
            </a:r>
            <a:r>
              <a:rPr lang="en" u="sng"/>
              <a:t>flow cell id</a:t>
            </a:r>
            <a:r>
              <a:rPr lang="en"/>
              <a:t> in the fastq file </a:t>
            </a:r>
            <a:r>
              <a:rPr lang="en"/>
              <a:t>below</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15</a:t>
            </a:r>
            <a:endParaRPr/>
          </a:p>
          <a:p>
            <a:pPr indent="-317500" lvl="0" marL="914400" rtl="0" algn="l">
              <a:spcBef>
                <a:spcPts val="0"/>
              </a:spcBef>
              <a:spcAft>
                <a:spcPts val="0"/>
              </a:spcAft>
              <a:buSzPts val="1400"/>
              <a:buAutoNum type="arabicPeriod"/>
            </a:pPr>
            <a:r>
              <a:rPr lang="en"/>
              <a:t>FCX</a:t>
            </a:r>
            <a:endParaRPr/>
          </a:p>
          <a:p>
            <a:pPr indent="-317500" lvl="0" marL="914400" rtl="0" algn="l">
              <a:spcBef>
                <a:spcPts val="0"/>
              </a:spcBef>
              <a:spcAft>
                <a:spcPts val="0"/>
              </a:spcAft>
              <a:buSzPts val="1400"/>
              <a:buAutoNum type="arabicPeriod"/>
            </a:pPr>
            <a:r>
              <a:rPr lang="en"/>
              <a:t>#</a:t>
            </a:r>
            <a:endParaRPr/>
          </a:p>
          <a:p>
            <a:pPr indent="-317500" lvl="0" marL="914400" rtl="0" algn="l">
              <a:spcBef>
                <a:spcPts val="0"/>
              </a:spcBef>
              <a:spcAft>
                <a:spcPts val="0"/>
              </a:spcAft>
              <a:buSzPts val="1400"/>
              <a:buAutoNum type="arabicPeriod"/>
            </a:pPr>
            <a:r>
              <a:rPr lang="en"/>
              <a:t>SIM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a:t>
            </a:r>
            <a:r>
              <a:rPr lang="en"/>
              <a:t>- Poll 3</a:t>
            </a:r>
            <a:endParaRPr/>
          </a:p>
        </p:txBody>
      </p:sp>
      <p:sp>
        <p:nvSpPr>
          <p:cNvPr id="440" name="Google Shape;440;p65"/>
          <p:cNvSpPr txBox="1"/>
          <p:nvPr>
            <p:ph idx="1" type="body"/>
          </p:nvPr>
        </p:nvSpPr>
        <p:spPr>
          <a:xfrm>
            <a:off x="628650" y="1369219"/>
            <a:ext cx="7886700" cy="3263400"/>
          </a:xfrm>
          <a:prstGeom prst="rect">
            <a:avLst/>
          </a:prstGeom>
        </p:spPr>
        <p:txBody>
          <a:bodyPr anchorCtr="0" anchor="t" bIns="0" lIns="0" spcFirstLastPara="1" rIns="0" wrap="square" tIns="0">
            <a:normAutofit fontScale="85000" lnSpcReduction="20000"/>
          </a:bodyPr>
          <a:lstStyle/>
          <a:p>
            <a:pPr indent="0" lvl="0" marL="0" rtl="0" algn="l">
              <a:spcBef>
                <a:spcPts val="800"/>
              </a:spcBef>
              <a:spcAft>
                <a:spcPts val="0"/>
              </a:spcAft>
              <a:buNone/>
            </a:pPr>
            <a:r>
              <a:rPr lang="en"/>
              <a:t>What is the Q-score (ASCII) of the 3rd base?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04165" lvl="0" marL="914400" rtl="0" algn="l">
              <a:lnSpc>
                <a:spcPct val="100000"/>
              </a:lnSpc>
              <a:spcBef>
                <a:spcPts val="800"/>
              </a:spcBef>
              <a:spcAft>
                <a:spcPts val="0"/>
              </a:spcAft>
              <a:buSzPct val="66666"/>
              <a:buAutoNum type="arabicPeriod"/>
            </a:pPr>
            <a:r>
              <a:rPr lang="en"/>
              <a:t>G</a:t>
            </a:r>
            <a:endParaRPr/>
          </a:p>
          <a:p>
            <a:pPr indent="-304165" lvl="0" marL="914400" rtl="0" algn="l">
              <a:lnSpc>
                <a:spcPct val="100000"/>
              </a:lnSpc>
              <a:spcBef>
                <a:spcPts val="0"/>
              </a:spcBef>
              <a:spcAft>
                <a:spcPts val="0"/>
              </a:spcAft>
              <a:buSzPct val="66666"/>
              <a:buAutoNum type="arabicPeriod"/>
            </a:pPr>
            <a:r>
              <a:rPr lang="en"/>
              <a:t>&gt;</a:t>
            </a:r>
            <a:endParaRPr/>
          </a:p>
          <a:p>
            <a:pPr indent="-304165" lvl="0" marL="914400" rtl="0" algn="l">
              <a:lnSpc>
                <a:spcPct val="100000"/>
              </a:lnSpc>
              <a:spcBef>
                <a:spcPts val="0"/>
              </a:spcBef>
              <a:spcAft>
                <a:spcPts val="0"/>
              </a:spcAft>
              <a:buSzPct val="66666"/>
              <a:buAutoNum type="arabicPeriod"/>
            </a:pPr>
            <a:r>
              <a:rPr lang="en"/>
              <a:t>;</a:t>
            </a:r>
            <a:endParaRPr/>
          </a:p>
          <a:p>
            <a:pPr indent="-304165" lvl="0" marL="914400" rtl="0" algn="l">
              <a:lnSpc>
                <a:spcPct val="100000"/>
              </a:lnSpc>
              <a:spcBef>
                <a:spcPts val="0"/>
              </a:spcBef>
              <a:spcAft>
                <a:spcPts val="0"/>
              </a:spcAft>
              <a:buSzPct val="66666"/>
              <a:buAutoNum type="arabicPeriod"/>
            </a:pPr>
            <a:r>
              <a:rPr lang="en"/>
              <a:t>I</a:t>
            </a:r>
            <a:endParaRPr/>
          </a:p>
          <a:p>
            <a:pPr indent="-304165" lvl="0" marL="914400" rtl="0" algn="l">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Flow cell organization for sequencing</a:t>
            </a:r>
            <a:endParaRPr/>
          </a:p>
        </p:txBody>
      </p:sp>
      <p:pic>
        <p:nvPicPr>
          <p:cNvPr id="127" name="Google Shape;127;p30"/>
          <p:cNvPicPr preferRelativeResize="0"/>
          <p:nvPr/>
        </p:nvPicPr>
        <p:blipFill>
          <a:blip r:embed="rId3">
            <a:alphaModFix/>
          </a:blip>
          <a:stretch>
            <a:fillRect/>
          </a:stretch>
        </p:blipFill>
        <p:spPr>
          <a:xfrm>
            <a:off x="3570199" y="2047125"/>
            <a:ext cx="5437051" cy="2847275"/>
          </a:xfrm>
          <a:prstGeom prst="rect">
            <a:avLst/>
          </a:prstGeom>
          <a:noFill/>
          <a:ln>
            <a:noFill/>
          </a:ln>
        </p:spPr>
      </p:pic>
      <p:pic>
        <p:nvPicPr>
          <p:cNvPr id="128" name="Google Shape;128;p30"/>
          <p:cNvPicPr preferRelativeResize="0"/>
          <p:nvPr/>
        </p:nvPicPr>
        <p:blipFill>
          <a:blip r:embed="rId4">
            <a:alphaModFix/>
          </a:blip>
          <a:stretch>
            <a:fillRect/>
          </a:stretch>
        </p:blipFill>
        <p:spPr>
          <a:xfrm>
            <a:off x="623775" y="3233450"/>
            <a:ext cx="1792500" cy="1660950"/>
          </a:xfrm>
          <a:prstGeom prst="rect">
            <a:avLst/>
          </a:prstGeom>
          <a:noFill/>
          <a:ln>
            <a:noFill/>
          </a:ln>
        </p:spPr>
      </p:pic>
      <p:sp>
        <p:nvSpPr>
          <p:cNvPr id="129" name="Google Shape;129;p30"/>
          <p:cNvSpPr txBox="1"/>
          <p:nvPr/>
        </p:nvSpPr>
        <p:spPr>
          <a:xfrm>
            <a:off x="3473375" y="1245675"/>
            <a:ext cx="49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cDNA library is applied to a flow cell</a:t>
            </a:r>
            <a:endParaRPr sz="100">
              <a:solidFill>
                <a:schemeClr val="dk1"/>
              </a:solidFill>
            </a:endParaRPr>
          </a:p>
        </p:txBody>
      </p:sp>
      <p:pic>
        <p:nvPicPr>
          <p:cNvPr id="130" name="Google Shape;130;p30"/>
          <p:cNvPicPr preferRelativeResize="0"/>
          <p:nvPr/>
        </p:nvPicPr>
        <p:blipFill>
          <a:blip r:embed="rId5">
            <a:alphaModFix/>
          </a:blip>
          <a:stretch>
            <a:fillRect/>
          </a:stretch>
        </p:blipFill>
        <p:spPr>
          <a:xfrm>
            <a:off x="367700" y="736800"/>
            <a:ext cx="4337650" cy="210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6"/>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446" name="Google Shape;446;p66"/>
          <p:cNvSpPr txBox="1"/>
          <p:nvPr/>
        </p:nvSpPr>
        <p:spPr>
          <a:xfrm>
            <a:off x="135900" y="1126000"/>
            <a:ext cx="9008100" cy="3336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indent="0" lvl="0" marL="0" rtl="0" algn="l">
              <a:lnSpc>
                <a:spcPct val="115000"/>
              </a:lnSpc>
              <a:spcBef>
                <a:spcPts val="1000"/>
              </a:spcBef>
              <a:spcAft>
                <a:spcPts val="0"/>
              </a:spcAft>
              <a:buNone/>
            </a:pPr>
            <a:r>
              <a:t/>
            </a:r>
            <a:endParaRPr sz="1500">
              <a:solidFill>
                <a:srgbClr val="002B42"/>
              </a:solidFill>
            </a:endParaRPr>
          </a:p>
          <a:p>
            <a:pPr indent="0" lvl="0" marL="0" rtl="0" algn="l">
              <a:lnSpc>
                <a:spcPct val="115000"/>
              </a:lnSpc>
              <a:spcBef>
                <a:spcPts val="1000"/>
              </a:spcBef>
              <a:spcAft>
                <a:spcPts val="0"/>
              </a:spcAft>
              <a:buNone/>
            </a:pPr>
            <a:r>
              <a:t/>
            </a:r>
            <a:endParaRPr sz="500">
              <a:solidFill>
                <a:schemeClr val="dk1"/>
              </a:solidFill>
            </a:endParaRPr>
          </a:p>
          <a:p>
            <a:pPr indent="0" lvl="0" marL="0" rtl="0" algn="l">
              <a:lnSpc>
                <a:spcPct val="115000"/>
              </a:lnSpc>
              <a:spcBef>
                <a:spcPts val="1000"/>
              </a:spcBef>
              <a:spcAft>
                <a:spcPts val="0"/>
              </a:spcAft>
              <a:buNone/>
            </a:pPr>
            <a:r>
              <a:t/>
            </a:r>
            <a:endParaRPr sz="1300">
              <a:solidFill>
                <a:srgbClr val="002B4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452" name="Google Shape;452;p67"/>
          <p:cNvSpPr txBox="1"/>
          <p:nvPr/>
        </p:nvSpPr>
        <p:spPr>
          <a:xfrm>
            <a:off x="318600" y="1126000"/>
            <a:ext cx="8506800" cy="33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val="tx"/>
                    </a:ext>
                  </a:extLst>
                </a:hlinkClick>
              </a:rPr>
              <a:t> </a:t>
            </a:r>
            <a:r>
              <a:rPr lang="en" sz="2800" u="sng">
                <a:solidFill>
                  <a:schemeClr val="hlink"/>
                </a:solidFill>
                <a:hlinkClick r:id="rId4"/>
              </a:rPr>
              <a:t>https://www.bioinformatics.babraham.ac.uk/projects/fastqc/good_sequence_short_fastqc.html</a:t>
            </a:r>
            <a:endParaRPr sz="2800" u="sng">
              <a:solidFill>
                <a:schemeClr val="hlink"/>
              </a:solidFill>
            </a:endParaRPr>
          </a:p>
          <a:p>
            <a:pPr indent="0" lvl="0" marL="0" rtl="0" algn="l">
              <a:lnSpc>
                <a:spcPct val="90000"/>
              </a:lnSpc>
              <a:spcBef>
                <a:spcPts val="1000"/>
              </a:spcBef>
              <a:spcAft>
                <a:spcPts val="0"/>
              </a:spcAft>
              <a:buNone/>
            </a:pPr>
            <a:r>
              <a:t/>
            </a:r>
            <a:endParaRPr sz="2250">
              <a:solidFill>
                <a:schemeClr val="dk1"/>
              </a:solidFill>
            </a:endParaRPr>
          </a:p>
          <a:p>
            <a:pPr indent="0" lvl="0" marL="0" rtl="0" algn="l">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5">
                  <a:extLst>
                    <a:ext uri="{A12FA001-AC4F-418D-AE19-62706E023703}">
                      <ahyp:hlinkClr val="tx"/>
                    </a:ext>
                  </a:extLst>
                </a:hlinkClick>
              </a:rPr>
              <a:t> </a:t>
            </a:r>
            <a:r>
              <a:rPr lang="en" sz="2800" u="sng">
                <a:solidFill>
                  <a:schemeClr val="hlink"/>
                </a:solidFill>
                <a:hlinkClick r:id="rId6"/>
              </a:rPr>
              <a:t>https://www.bioinformatics.babraham.ac.uk/projects/fastqc/bad_sequence_fastqc.html</a:t>
            </a:r>
            <a:endParaRPr sz="2500">
              <a:solidFill>
                <a:srgbClr val="002B4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8"/>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458" name="Google Shape;458;p68"/>
          <p:cNvSpPr txBox="1"/>
          <p:nvPr/>
        </p:nvSpPr>
        <p:spPr>
          <a:xfrm>
            <a:off x="135900" y="897400"/>
            <a:ext cx="9008100" cy="38994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High duplication levels or </a:t>
            </a:r>
            <a:r>
              <a:rPr lang="en" sz="2000">
                <a:solidFill>
                  <a:srgbClr val="002B42"/>
                </a:solidFill>
              </a:rPr>
              <a:t>overrepresented</a:t>
            </a:r>
            <a:r>
              <a:rPr lang="en" sz="2000">
                <a:solidFill>
                  <a:srgbClr val="002B42"/>
                </a:solidFill>
              </a:rPr>
              <a:t> sequences?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9"/>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64" name="Google Shape;464;p69"/>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465" name="Google Shape;465;p69"/>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9"/>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467" name="Google Shape;467;p69"/>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68" name="Google Shape;468;p69"/>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69" name="Google Shape;469;p69"/>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470" name="Google Shape;470;p69"/>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471" name="Google Shape;471;p69"/>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472" name="Google Shape;472;p69"/>
          <p:cNvSpPr/>
          <p:nvPr/>
        </p:nvSpPr>
        <p:spPr>
          <a:xfrm>
            <a:off x="3316325" y="26815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473" name="Google Shape;473;p69"/>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474" name="Google Shape;474;p69"/>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5" name="Google Shape;475;p69"/>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476" name="Google Shape;476;p69"/>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477" name="Google Shape;477;p69"/>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8" name="Google Shape;478;p69"/>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9"/>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80" name="Google Shape;480;p69"/>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69"/>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0"/>
          <p:cNvSpPr txBox="1"/>
          <p:nvPr>
            <p:ph type="title"/>
          </p:nvPr>
        </p:nvSpPr>
        <p:spPr>
          <a:xfrm>
            <a:off x="152397" y="7620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487" name="Google Shape;487;p70"/>
          <p:cNvSpPr txBox="1"/>
          <p:nvPr/>
        </p:nvSpPr>
        <p:spPr>
          <a:xfrm>
            <a:off x="118863" y="4583475"/>
            <a:ext cx="43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2"/>
                </a:solidFill>
              </a:rPr>
              <a:t>Tools: cutadapt, Trimmomatic</a:t>
            </a:r>
            <a:endParaRPr b="1" sz="300">
              <a:solidFill>
                <a:schemeClr val="accent2"/>
              </a:solidFill>
            </a:endParaRPr>
          </a:p>
        </p:txBody>
      </p:sp>
      <p:pic>
        <p:nvPicPr>
          <p:cNvPr id="488" name="Google Shape;488;p70"/>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489" name="Google Shape;489;p70"/>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1"/>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cutadapt removes adapters</a:t>
            </a:r>
            <a:endParaRPr/>
          </a:p>
        </p:txBody>
      </p:sp>
      <p:sp>
        <p:nvSpPr>
          <p:cNvPr id="495" name="Google Shape;495;p71"/>
          <p:cNvSpPr txBox="1"/>
          <p:nvPr>
            <p:ph idx="1" type="body"/>
          </p:nvPr>
        </p:nvSpPr>
        <p:spPr>
          <a:xfrm>
            <a:off x="4138200" y="700975"/>
            <a:ext cx="5005800" cy="1348200"/>
          </a:xfrm>
          <a:prstGeom prst="rect">
            <a:avLst/>
          </a:prstGeom>
        </p:spPr>
        <p:txBody>
          <a:bodyPr anchorCtr="0" anchor="t" bIns="0" lIns="0" spcFirstLastPara="1" rIns="0" wrap="square" tIns="0">
            <a:normAutofit/>
          </a:bodyPr>
          <a:lstStyle/>
          <a:p>
            <a:pPr indent="-292100" lvl="0" marL="457200" rtl="0" algn="l">
              <a:lnSpc>
                <a:spcPct val="150000"/>
              </a:lnSpc>
              <a:spcBef>
                <a:spcPts val="800"/>
              </a:spcBef>
              <a:spcAft>
                <a:spcPts val="0"/>
              </a:spcAft>
              <a:buSzPts val="1000"/>
              <a:buChar char="●"/>
            </a:pPr>
            <a:r>
              <a:rPr lang="en" sz="1700"/>
              <a:t>Search for adapter sequence in read.</a:t>
            </a:r>
            <a:endParaRPr sz="1700"/>
          </a:p>
          <a:p>
            <a:pPr indent="-292100" lvl="0" marL="457200" rtl="0" algn="l">
              <a:lnSpc>
                <a:spcPct val="150000"/>
              </a:lnSpc>
              <a:spcBef>
                <a:spcPts val="0"/>
              </a:spcBef>
              <a:spcAft>
                <a:spcPts val="0"/>
              </a:spcAft>
              <a:buSzPts val="1000"/>
              <a:buChar char="●"/>
            </a:pPr>
            <a:r>
              <a:rPr lang="en" sz="1700"/>
              <a:t>Allow for mismatches in sequence.</a:t>
            </a:r>
            <a:endParaRPr sz="1700"/>
          </a:p>
          <a:p>
            <a:pPr indent="-292100" lvl="0" marL="457200" rtl="0" algn="l">
              <a:lnSpc>
                <a:spcPct val="150000"/>
              </a:lnSpc>
              <a:spcBef>
                <a:spcPts val="0"/>
              </a:spcBef>
              <a:spcAft>
                <a:spcPts val="0"/>
              </a:spcAft>
              <a:buSzPts val="1000"/>
              <a:buChar char="●"/>
            </a:pPr>
            <a:r>
              <a:rPr lang="en" sz="1700"/>
              <a:t>If significant alignment, cut.</a:t>
            </a:r>
            <a:endParaRPr sz="1700"/>
          </a:p>
        </p:txBody>
      </p:sp>
      <p:pic>
        <p:nvPicPr>
          <p:cNvPr id="496" name="Google Shape;496;p71"/>
          <p:cNvPicPr preferRelativeResize="0"/>
          <p:nvPr/>
        </p:nvPicPr>
        <p:blipFill rotWithShape="1">
          <a:blip r:embed="rId3">
            <a:alphaModFix/>
          </a:blip>
          <a:srcRect b="0" l="0" r="0" t="-4602"/>
          <a:stretch/>
        </p:blipFill>
        <p:spPr>
          <a:xfrm>
            <a:off x="118875" y="586300"/>
            <a:ext cx="3874325" cy="1025125"/>
          </a:xfrm>
          <a:prstGeom prst="rect">
            <a:avLst/>
          </a:prstGeom>
          <a:noFill/>
          <a:ln>
            <a:noFill/>
          </a:ln>
        </p:spPr>
      </p:pic>
      <p:grpSp>
        <p:nvGrpSpPr>
          <p:cNvPr id="497" name="Google Shape;497;p71"/>
          <p:cNvGrpSpPr/>
          <p:nvPr/>
        </p:nvGrpSpPr>
        <p:grpSpPr>
          <a:xfrm>
            <a:off x="254087" y="1809812"/>
            <a:ext cx="7569025" cy="3288488"/>
            <a:chOff x="787487" y="1809812"/>
            <a:chExt cx="7569025" cy="3288488"/>
          </a:xfrm>
        </p:grpSpPr>
        <p:grpSp>
          <p:nvGrpSpPr>
            <p:cNvPr id="498" name="Google Shape;498;p71"/>
            <p:cNvGrpSpPr/>
            <p:nvPr/>
          </p:nvGrpSpPr>
          <p:grpSpPr>
            <a:xfrm>
              <a:off x="787487" y="1809812"/>
              <a:ext cx="7569025" cy="1916013"/>
              <a:chOff x="206050" y="2637937"/>
              <a:chExt cx="7569025" cy="1916013"/>
            </a:xfrm>
          </p:grpSpPr>
          <p:pic>
            <p:nvPicPr>
              <p:cNvPr id="499" name="Google Shape;499;p71"/>
              <p:cNvPicPr preferRelativeResize="0"/>
              <p:nvPr/>
            </p:nvPicPr>
            <p:blipFill>
              <a:blip r:embed="rId4">
                <a:alphaModFix/>
              </a:blip>
              <a:stretch>
                <a:fillRect/>
              </a:stretch>
            </p:blipFill>
            <p:spPr>
              <a:xfrm>
                <a:off x="206050" y="2637937"/>
                <a:ext cx="7370799" cy="1916013"/>
              </a:xfrm>
              <a:prstGeom prst="rect">
                <a:avLst/>
              </a:prstGeom>
              <a:noFill/>
              <a:ln>
                <a:noFill/>
              </a:ln>
            </p:spPr>
          </p:pic>
          <p:sp>
            <p:nvSpPr>
              <p:cNvPr id="500" name="Google Shape;500;p71"/>
              <p:cNvSpPr txBox="1"/>
              <p:nvPr/>
            </p:nvSpPr>
            <p:spPr>
              <a:xfrm>
                <a:off x="1209850" y="347202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1" name="Google Shape;501;p71"/>
              <p:cNvSpPr txBox="1"/>
              <p:nvPr/>
            </p:nvSpPr>
            <p:spPr>
              <a:xfrm>
                <a:off x="3033625" y="347202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2" name="Google Shape;502;p71"/>
              <p:cNvSpPr txBox="1"/>
              <p:nvPr/>
            </p:nvSpPr>
            <p:spPr>
              <a:xfrm>
                <a:off x="366535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3" name="Google Shape;503;p71"/>
              <p:cNvSpPr txBox="1"/>
              <p:nvPr/>
            </p:nvSpPr>
            <p:spPr>
              <a:xfrm>
                <a:off x="1209775" y="418017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4" name="Google Shape;504;p71"/>
              <p:cNvSpPr txBox="1"/>
              <p:nvPr/>
            </p:nvSpPr>
            <p:spPr>
              <a:xfrm>
                <a:off x="3403975" y="41801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5" name="Google Shape;505;p71"/>
              <p:cNvSpPr txBox="1"/>
              <p:nvPr/>
            </p:nvSpPr>
            <p:spPr>
              <a:xfrm>
                <a:off x="528902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6" name="Google Shape;506;p71"/>
              <p:cNvSpPr txBox="1"/>
              <p:nvPr/>
            </p:nvSpPr>
            <p:spPr>
              <a:xfrm>
                <a:off x="725037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7" name="Google Shape;507;p71"/>
              <p:cNvSpPr txBox="1"/>
              <p:nvPr/>
            </p:nvSpPr>
            <p:spPr>
              <a:xfrm>
                <a:off x="564840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grpSp>
        <p:grpSp>
          <p:nvGrpSpPr>
            <p:cNvPr id="508" name="Google Shape;508;p71"/>
            <p:cNvGrpSpPr/>
            <p:nvPr/>
          </p:nvGrpSpPr>
          <p:grpSpPr>
            <a:xfrm>
              <a:off x="1199025" y="3763100"/>
              <a:ext cx="3693875" cy="1335200"/>
              <a:chOff x="1199025" y="3763100"/>
              <a:chExt cx="3693875" cy="1335200"/>
            </a:xfrm>
          </p:grpSpPr>
          <p:pic>
            <p:nvPicPr>
              <p:cNvPr id="509" name="Google Shape;509;p71"/>
              <p:cNvPicPr preferRelativeResize="0"/>
              <p:nvPr/>
            </p:nvPicPr>
            <p:blipFill rotWithShape="1">
              <a:blip r:embed="rId5">
                <a:alphaModFix/>
              </a:blip>
              <a:srcRect b="0" l="0" r="0" t="41826"/>
              <a:stretch/>
            </p:blipFill>
            <p:spPr>
              <a:xfrm>
                <a:off x="1199025" y="4467950"/>
                <a:ext cx="3181350" cy="387875"/>
              </a:xfrm>
              <a:prstGeom prst="rect">
                <a:avLst/>
              </a:prstGeom>
              <a:noFill/>
              <a:ln>
                <a:noFill/>
              </a:ln>
            </p:spPr>
          </p:pic>
          <p:pic>
            <p:nvPicPr>
              <p:cNvPr id="510" name="Google Shape;510;p71"/>
              <p:cNvPicPr preferRelativeResize="0"/>
              <p:nvPr/>
            </p:nvPicPr>
            <p:blipFill rotWithShape="1">
              <a:blip r:embed="rId5">
                <a:alphaModFix/>
              </a:blip>
              <a:srcRect b="49977" l="0" r="0" t="0"/>
              <a:stretch/>
            </p:blipFill>
            <p:spPr>
              <a:xfrm>
                <a:off x="1216125" y="4754525"/>
                <a:ext cx="3181350" cy="333525"/>
              </a:xfrm>
              <a:prstGeom prst="rect">
                <a:avLst/>
              </a:prstGeom>
              <a:noFill/>
              <a:ln>
                <a:noFill/>
              </a:ln>
            </p:spPr>
          </p:pic>
          <p:pic>
            <p:nvPicPr>
              <p:cNvPr id="511" name="Google Shape;511;p71"/>
              <p:cNvPicPr preferRelativeResize="0"/>
              <p:nvPr/>
            </p:nvPicPr>
            <p:blipFill>
              <a:blip r:embed="rId6">
                <a:alphaModFix/>
              </a:blip>
              <a:stretch>
                <a:fillRect/>
              </a:stretch>
            </p:blipFill>
            <p:spPr>
              <a:xfrm>
                <a:off x="2767925" y="3763100"/>
                <a:ext cx="2124950" cy="628650"/>
              </a:xfrm>
              <a:prstGeom prst="rect">
                <a:avLst/>
              </a:prstGeom>
              <a:noFill/>
              <a:ln>
                <a:noFill/>
              </a:ln>
            </p:spPr>
          </p:pic>
          <p:sp>
            <p:nvSpPr>
              <p:cNvPr id="512" name="Google Shape;512;p71"/>
              <p:cNvSpPr txBox="1"/>
              <p:nvPr/>
            </p:nvSpPr>
            <p:spPr>
              <a:xfrm>
                <a:off x="2713400" y="3848000"/>
                <a:ext cx="21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Forward read -&gt;</a:t>
                </a:r>
                <a:endParaRPr sz="1100">
                  <a:latin typeface="Helvetica Neue"/>
                  <a:ea typeface="Helvetica Neue"/>
                  <a:cs typeface="Helvetica Neue"/>
                  <a:sym typeface="Helvetica Neue"/>
                </a:endParaRPr>
              </a:p>
            </p:txBody>
          </p:sp>
          <p:sp>
            <p:nvSpPr>
              <p:cNvPr id="513" name="Google Shape;513;p71"/>
              <p:cNvSpPr txBox="1"/>
              <p:nvPr/>
            </p:nvSpPr>
            <p:spPr>
              <a:xfrm>
                <a:off x="2867100" y="474430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&lt;- Reverse read</a:t>
                </a:r>
                <a:endParaRPr sz="1100">
                  <a:latin typeface="Helvetica Neue"/>
                  <a:ea typeface="Helvetica Neue"/>
                  <a:cs typeface="Helvetica Neue"/>
                  <a:sym typeface="Helvetica Neue"/>
                </a:endParaRPr>
              </a:p>
            </p:txBody>
          </p:sp>
          <p:sp>
            <p:nvSpPr>
              <p:cNvPr id="514" name="Google Shape;514;p71"/>
              <p:cNvSpPr txBox="1"/>
              <p:nvPr/>
            </p:nvSpPr>
            <p:spPr>
              <a:xfrm>
                <a:off x="2767925" y="425805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Aligned region</a:t>
                </a:r>
                <a:endParaRPr sz="1100">
                  <a:latin typeface="Helvetica Neue"/>
                  <a:ea typeface="Helvetica Neue"/>
                  <a:cs typeface="Helvetica Neue"/>
                  <a:sym typeface="Helvetica Neue"/>
                </a:endParaRPr>
              </a:p>
            </p:txBody>
          </p:sp>
        </p:grpSp>
        <p:sp>
          <p:nvSpPr>
            <p:cNvPr id="515" name="Google Shape;515;p71"/>
            <p:cNvSpPr/>
            <p:nvPr/>
          </p:nvSpPr>
          <p:spPr>
            <a:xfrm>
              <a:off x="4456975" y="4097375"/>
              <a:ext cx="207000" cy="31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71"/>
          <p:cNvGrpSpPr/>
          <p:nvPr/>
        </p:nvGrpSpPr>
        <p:grpSpPr>
          <a:xfrm>
            <a:off x="415019" y="4463600"/>
            <a:ext cx="4103136" cy="354000"/>
            <a:chOff x="787819" y="4463600"/>
            <a:chExt cx="3730123" cy="354000"/>
          </a:xfrm>
        </p:grpSpPr>
        <p:sp>
          <p:nvSpPr>
            <p:cNvPr id="517" name="Google Shape;517;p71"/>
            <p:cNvSpPr txBox="1"/>
            <p:nvPr/>
          </p:nvSpPr>
          <p:spPr>
            <a:xfrm>
              <a:off x="787819" y="4463600"/>
              <a:ext cx="524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18" name="Google Shape;518;p71"/>
            <p:cNvSpPr txBox="1"/>
            <p:nvPr/>
          </p:nvSpPr>
          <p:spPr>
            <a:xfrm>
              <a:off x="3634443" y="4463600"/>
              <a:ext cx="883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grpSp>
      <p:sp>
        <p:nvSpPr>
          <p:cNvPr id="519" name="Google Shape;519;p71"/>
          <p:cNvSpPr txBox="1"/>
          <p:nvPr/>
        </p:nvSpPr>
        <p:spPr>
          <a:xfrm>
            <a:off x="5896900" y="38171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Set max</a:t>
            </a:r>
            <a:r>
              <a:rPr lang="en" sz="1500">
                <a:solidFill>
                  <a:srgbClr val="404040"/>
                </a:solidFill>
                <a:highlight>
                  <a:srgbClr val="FCFCFC"/>
                </a:highlight>
                <a:latin typeface="Helvetica Neue"/>
                <a:ea typeface="Helvetica Neue"/>
                <a:cs typeface="Helvetica Neue"/>
                <a:sym typeface="Helvetica Neue"/>
              </a:rPr>
              <a:t> error rate (default 1%)</a:t>
            </a:r>
            <a:endParaRPr sz="1500">
              <a:solidFill>
                <a:srgbClr val="404040"/>
              </a:solidFill>
              <a:highlight>
                <a:srgbClr val="FCFCFC"/>
              </a:highlight>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Min overlap (default 3)</a:t>
            </a:r>
            <a:endParaRPr sz="1500">
              <a:solidFill>
                <a:srgbClr val="404040"/>
              </a:solidFill>
              <a:highlight>
                <a:srgbClr val="FCFCFC"/>
              </a:highlight>
              <a:latin typeface="Helvetica Neue"/>
              <a:ea typeface="Helvetica Neue"/>
              <a:cs typeface="Helvetica Neue"/>
              <a:sym typeface="Helvetica Neue"/>
            </a:endParaRPr>
          </a:p>
        </p:txBody>
      </p:sp>
      <p:sp>
        <p:nvSpPr>
          <p:cNvPr id="520" name="Google Shape;520;p71"/>
          <p:cNvSpPr txBox="1"/>
          <p:nvPr/>
        </p:nvSpPr>
        <p:spPr>
          <a:xfrm>
            <a:off x="4427475" y="4463600"/>
            <a:ext cx="460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highlight>
                  <a:srgbClr val="FCFCFC"/>
                </a:highlight>
                <a:latin typeface="Helvetica Neue"/>
                <a:ea typeface="Helvetica Neue"/>
                <a:cs typeface="Helvetica Neue"/>
                <a:sym typeface="Helvetica Neue"/>
              </a:rPr>
              <a:t>The actual error rate is computed as the </a:t>
            </a:r>
            <a:r>
              <a:rPr i="1" lang="en" sz="1200">
                <a:solidFill>
                  <a:srgbClr val="404040"/>
                </a:solidFill>
                <a:highlight>
                  <a:srgbClr val="FCFCFC"/>
                </a:highlight>
                <a:latin typeface="Helvetica Neue"/>
                <a:ea typeface="Helvetica Neue"/>
                <a:cs typeface="Helvetica Neue"/>
                <a:sym typeface="Helvetica Neue"/>
              </a:rPr>
              <a:t>number of errors in the match</a:t>
            </a:r>
            <a:r>
              <a:rPr lang="en" sz="1200">
                <a:solidFill>
                  <a:srgbClr val="404040"/>
                </a:solidFill>
                <a:highlight>
                  <a:srgbClr val="FCFCFC"/>
                </a:highlight>
                <a:latin typeface="Helvetica Neue"/>
                <a:ea typeface="Helvetica Neue"/>
                <a:cs typeface="Helvetica Neue"/>
                <a:sym typeface="Helvetica Neue"/>
              </a:rPr>
              <a:t> divided by the </a:t>
            </a:r>
            <a:r>
              <a:rPr i="1" lang="en" sz="1200">
                <a:solidFill>
                  <a:srgbClr val="404040"/>
                </a:solidFill>
                <a:highlight>
                  <a:srgbClr val="FCFCFC"/>
                </a:highlight>
                <a:latin typeface="Helvetica Neue"/>
                <a:ea typeface="Helvetica Neue"/>
                <a:cs typeface="Helvetica Neue"/>
                <a:sym typeface="Helvetica Neue"/>
              </a:rPr>
              <a:t>length of the matching part of the adapter</a:t>
            </a:r>
            <a:r>
              <a:rPr lang="en" sz="1200">
                <a:solidFill>
                  <a:srgbClr val="404040"/>
                </a:solidFill>
                <a:highlight>
                  <a:srgbClr val="FCFCFC"/>
                </a:highlight>
                <a:latin typeface="Helvetica Neue"/>
                <a:ea typeface="Helvetica Neue"/>
                <a:cs typeface="Helvetica Neue"/>
                <a:sym typeface="Helvetica Neue"/>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4</a:t>
            </a:r>
            <a:endParaRPr/>
          </a:p>
        </p:txBody>
      </p:sp>
      <p:sp>
        <p:nvSpPr>
          <p:cNvPr id="526" name="Google Shape;526;p7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are you feeling about the content covered so far?</a:t>
            </a:r>
            <a:endParaRPr>
              <a:latin typeface="Arial"/>
              <a:ea typeface="Arial"/>
              <a:cs typeface="Arial"/>
              <a:sym typeface="Arial"/>
            </a:endParaRPr>
          </a:p>
          <a:p>
            <a:pPr indent="0" lvl="0" marL="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Great - I am getting it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Okay - I am hanging in there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am learning a lot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need help</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3"/>
          <p:cNvSpPr txBox="1"/>
          <p:nvPr>
            <p:ph type="title"/>
          </p:nvPr>
        </p:nvSpPr>
        <p:spPr>
          <a:xfrm>
            <a:off x="157850" y="2393350"/>
            <a:ext cx="8567100" cy="2621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sz="2600"/>
          </a:p>
          <a:p>
            <a:pPr indent="0" lvl="0" marL="0" rtl="0" algn="l">
              <a:spcBef>
                <a:spcPts val="0"/>
              </a:spcBef>
              <a:spcAft>
                <a:spcPts val="0"/>
              </a:spcAft>
              <a:buNone/>
            </a:pPr>
            <a:r>
              <a:rPr lang="en" sz="2600"/>
              <a:t>Please drop a question in the chat or speak up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532" name="Google Shape;532;p73"/>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a:t>
            </a:r>
            <a:endParaRPr>
              <a:solidFill>
                <a:srgbClr val="A64D7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538" name="Google Shape;538;p7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539" name="Google Shape;539;p7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541" name="Google Shape;541;p74"/>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542" name="Google Shape;542;p7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543" name="Google Shape;543;p74"/>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44" name="Google Shape;544;p7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545" name="Google Shape;545;p7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546" name="Google Shape;546;p74"/>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47" name="Google Shape;547;p7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48" name="Google Shape;548;p7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49" name="Google Shape;549;p7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550" name="Google Shape;550;p7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51" name="Google Shape;551;p7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52" name="Google Shape;552;p7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54" name="Google Shape;554;p7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74"/>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5"/>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 to genome : challenges</a:t>
            </a:r>
            <a:endParaRPr/>
          </a:p>
        </p:txBody>
      </p:sp>
      <p:sp>
        <p:nvSpPr>
          <p:cNvPr id="561" name="Google Shape;561;p75"/>
          <p:cNvSpPr txBox="1"/>
          <p:nvPr>
            <p:ph idx="1" type="body"/>
          </p:nvPr>
        </p:nvSpPr>
        <p:spPr>
          <a:xfrm>
            <a:off x="83650" y="729225"/>
            <a:ext cx="45645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562" name="Google Shape;562;p75"/>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Fragments preparation for the sequencer</a:t>
            </a:r>
            <a:endParaRPr/>
          </a:p>
        </p:txBody>
      </p:sp>
      <p:pic>
        <p:nvPicPr>
          <p:cNvPr id="136" name="Google Shape;136;p31"/>
          <p:cNvPicPr preferRelativeResize="0"/>
          <p:nvPr/>
        </p:nvPicPr>
        <p:blipFill>
          <a:blip r:embed="rId3">
            <a:alphaModFix/>
          </a:blip>
          <a:stretch>
            <a:fillRect/>
          </a:stretch>
        </p:blipFill>
        <p:spPr>
          <a:xfrm>
            <a:off x="152400" y="889200"/>
            <a:ext cx="8839200" cy="39997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6"/>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STAR tool</a:t>
            </a:r>
            <a:endParaRPr/>
          </a:p>
        </p:txBody>
      </p:sp>
      <p:sp>
        <p:nvSpPr>
          <p:cNvPr id="568" name="Google Shape;568;p76"/>
          <p:cNvSpPr txBox="1"/>
          <p:nvPr>
            <p:ph idx="1" type="body"/>
          </p:nvPr>
        </p:nvSpPr>
        <p:spPr>
          <a:xfrm>
            <a:off x="193900" y="736801"/>
            <a:ext cx="7886700" cy="380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800">
                <a:latin typeface="Arial"/>
                <a:ea typeface="Arial"/>
                <a:cs typeface="Arial"/>
                <a:sym typeface="Arial"/>
              </a:rPr>
              <a:t>STAR </a:t>
            </a:r>
            <a:r>
              <a:rPr lang="en" sz="2200">
                <a:latin typeface="Arial"/>
                <a:ea typeface="Arial"/>
                <a:cs typeface="Arial"/>
                <a:sym typeface="Arial"/>
              </a:rPr>
              <a:t>(</a:t>
            </a:r>
            <a:r>
              <a:rPr lang="en" sz="2200">
                <a:solidFill>
                  <a:schemeClr val="dk1"/>
                </a:solidFill>
                <a:highlight>
                  <a:srgbClr val="FFFFFF"/>
                </a:highlight>
                <a:latin typeface="Arial"/>
                <a:ea typeface="Arial"/>
                <a:cs typeface="Arial"/>
                <a:sym typeface="Arial"/>
              </a:rPr>
              <a:t>Spliced Transcripts Alignment to a Reference (STAR))</a:t>
            </a:r>
            <a:endParaRPr sz="22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lang="en" sz="2800">
                <a:latin typeface="Arial"/>
                <a:ea typeface="Arial"/>
                <a:cs typeface="Arial"/>
                <a:sym typeface="Arial"/>
              </a:rPr>
              <a:t>is popular for RNA-Seq data because it</a:t>
            </a:r>
            <a:endParaRPr sz="2800">
              <a:latin typeface="Arial"/>
              <a:ea typeface="Arial"/>
              <a:cs typeface="Arial"/>
              <a:sym typeface="Arial"/>
            </a:endParaRPr>
          </a:p>
          <a:p>
            <a:pPr indent="0" lvl="0" marL="0" rtl="0" algn="l">
              <a:spcBef>
                <a:spcPts val="1000"/>
              </a:spcBef>
              <a:spcAft>
                <a:spcPts val="0"/>
              </a:spcAft>
              <a:buNone/>
            </a:pPr>
            <a:r>
              <a:t/>
            </a:r>
            <a:endParaRPr sz="2800">
              <a:latin typeface="Arial"/>
              <a:ea typeface="Arial"/>
              <a:cs typeface="Arial"/>
              <a:sym typeface="Arial"/>
            </a:endParaRPr>
          </a:p>
          <a:p>
            <a:pPr indent="-361950" lvl="0" marL="457200" rtl="0" algn="l">
              <a:lnSpc>
                <a:spcPct val="115000"/>
              </a:lnSpc>
              <a:spcBef>
                <a:spcPts val="500"/>
              </a:spcBef>
              <a:spcAft>
                <a:spcPts val="0"/>
              </a:spcAft>
              <a:buSzPts val="2100"/>
              <a:buChar char="•"/>
            </a:pPr>
            <a:r>
              <a:rPr lang="en">
                <a:latin typeface="Arial"/>
                <a:ea typeface="Arial"/>
                <a:cs typeface="Arial"/>
                <a:sym typeface="Arial"/>
              </a:rPr>
              <a:t>does unbiased de novo detection of canonical junctions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non-canonical splices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chimeric (fusion) transcripts</a:t>
            </a:r>
            <a:endParaRPr sz="2200"/>
          </a:p>
        </p:txBody>
      </p:sp>
      <p:pic>
        <p:nvPicPr>
          <p:cNvPr id="569" name="Google Shape;569;p76"/>
          <p:cNvPicPr preferRelativeResize="0"/>
          <p:nvPr/>
        </p:nvPicPr>
        <p:blipFill>
          <a:blip r:embed="rId3">
            <a:alphaModFix/>
          </a:blip>
          <a:stretch>
            <a:fillRect/>
          </a:stretch>
        </p:blipFill>
        <p:spPr>
          <a:xfrm>
            <a:off x="6291000" y="2998275"/>
            <a:ext cx="2602875" cy="1842801"/>
          </a:xfrm>
          <a:prstGeom prst="rect">
            <a:avLst/>
          </a:prstGeom>
          <a:noFill/>
          <a:ln>
            <a:noFill/>
          </a:ln>
        </p:spPr>
      </p:pic>
      <p:sp>
        <p:nvSpPr>
          <p:cNvPr id="570" name="Google Shape;570;p76"/>
          <p:cNvSpPr txBox="1"/>
          <p:nvPr/>
        </p:nvSpPr>
        <p:spPr>
          <a:xfrm>
            <a:off x="298850" y="3747525"/>
            <a:ext cx="6180000" cy="76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 sz="2100">
                <a:solidFill>
                  <a:schemeClr val="accent2"/>
                </a:solidFill>
                <a:latin typeface="Helvetica Neue"/>
                <a:ea typeface="Helvetica Neue"/>
                <a:cs typeface="Helvetica Neue"/>
                <a:sym typeface="Helvetica Neue"/>
              </a:rPr>
              <a:t>Tools: </a:t>
            </a:r>
            <a:r>
              <a:rPr b="1" i="1" lang="en" sz="2100" u="sng">
                <a:solidFill>
                  <a:schemeClr val="accent2"/>
                </a:solidFill>
                <a:latin typeface="Helvetica Neue"/>
                <a:ea typeface="Helvetica Neue"/>
                <a:cs typeface="Helvetica Neue"/>
                <a:sym typeface="Helvetica Neue"/>
              </a:rPr>
              <a:t>STAR</a:t>
            </a:r>
            <a:r>
              <a:rPr b="1" i="1" lang="en" sz="2100">
                <a:solidFill>
                  <a:schemeClr val="accent2"/>
                </a:solidFill>
                <a:latin typeface="Helvetica Neue"/>
                <a:ea typeface="Helvetica Neue"/>
                <a:cs typeface="Helvetica Neue"/>
                <a:sym typeface="Helvetica Neue"/>
              </a:rPr>
              <a:t>, HISAT2, TopHat2, bowtie2, salmon, kallisto</a:t>
            </a:r>
            <a:endParaRPr b="1" i="1" sz="2100">
              <a:solidFill>
                <a:schemeClr val="accent2"/>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7"/>
          <p:cNvSpPr txBox="1"/>
          <p:nvPr>
            <p:ph type="title"/>
          </p:nvPr>
        </p:nvSpPr>
        <p:spPr>
          <a:xfrm>
            <a:off x="118872" y="0"/>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Alignment/Mapping: How does STAR work?</a:t>
            </a:r>
            <a:endParaRPr/>
          </a:p>
        </p:txBody>
      </p:sp>
      <p:sp>
        <p:nvSpPr>
          <p:cNvPr id="576" name="Google Shape;576;p77"/>
          <p:cNvSpPr txBox="1"/>
          <p:nvPr/>
        </p:nvSpPr>
        <p:spPr>
          <a:xfrm>
            <a:off x="0" y="4765650"/>
            <a:ext cx="813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a:t>
            </a:r>
            <a:r>
              <a:rPr lang="en" sz="1200">
                <a:solidFill>
                  <a:srgbClr val="666666"/>
                </a:solidFill>
              </a:rPr>
              <a:t>https://hbctraining.github.io/Intro-to-rnaseq-hpc-O2/lessons/03_alignment.html</a:t>
            </a:r>
            <a:endParaRPr sz="1200">
              <a:solidFill>
                <a:srgbClr val="666666"/>
              </a:solidFill>
            </a:endParaRPr>
          </a:p>
        </p:txBody>
      </p:sp>
      <p:sp>
        <p:nvSpPr>
          <p:cNvPr id="577" name="Google Shape;577;p77"/>
          <p:cNvSpPr txBox="1"/>
          <p:nvPr/>
        </p:nvSpPr>
        <p:spPr>
          <a:xfrm>
            <a:off x="195075" y="458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Seed search</a:t>
            </a:r>
            <a:endParaRPr sz="2000"/>
          </a:p>
        </p:txBody>
      </p:sp>
      <p:sp>
        <p:nvSpPr>
          <p:cNvPr id="578" name="Google Shape;578;p77"/>
          <p:cNvSpPr txBox="1"/>
          <p:nvPr/>
        </p:nvSpPr>
        <p:spPr>
          <a:xfrm>
            <a:off x="5668625" y="606350"/>
            <a:ext cx="357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Stitching and scoring</a:t>
            </a:r>
            <a:endParaRPr sz="2000"/>
          </a:p>
        </p:txBody>
      </p:sp>
      <p:sp>
        <p:nvSpPr>
          <p:cNvPr id="579" name="Google Shape;579;p77"/>
          <p:cNvSpPr txBox="1"/>
          <p:nvPr/>
        </p:nvSpPr>
        <p:spPr>
          <a:xfrm>
            <a:off x="5208700" y="4015650"/>
            <a:ext cx="3886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rgbClr val="212529"/>
              </a:solidFill>
              <a:highlight>
                <a:srgbClr val="FFFFFF"/>
              </a:highlight>
            </a:endParaRPr>
          </a:p>
          <a:p>
            <a:pPr indent="0" lvl="0" marL="0" rtl="0" algn="l">
              <a:spcBef>
                <a:spcPts val="0"/>
              </a:spcBef>
              <a:spcAft>
                <a:spcPts val="0"/>
              </a:spcAft>
              <a:buNone/>
            </a:pPr>
            <a:r>
              <a:rPr lang="en" sz="1900">
                <a:solidFill>
                  <a:srgbClr val="212529"/>
                </a:solidFill>
                <a:highlight>
                  <a:srgbClr val="FFFFFF"/>
                </a:highlight>
              </a:rPr>
              <a:t>Anchor seeds in a genomic region</a:t>
            </a:r>
            <a:endParaRPr sz="1900">
              <a:solidFill>
                <a:srgbClr val="212529"/>
              </a:solidFill>
              <a:highlight>
                <a:srgbClr val="FFFFFF"/>
              </a:highlight>
            </a:endParaRPr>
          </a:p>
        </p:txBody>
      </p:sp>
      <p:pic>
        <p:nvPicPr>
          <p:cNvPr id="580" name="Google Shape;580;p77"/>
          <p:cNvPicPr preferRelativeResize="0"/>
          <p:nvPr/>
        </p:nvPicPr>
        <p:blipFill>
          <a:blip r:embed="rId3">
            <a:alphaModFix/>
          </a:blip>
          <a:stretch>
            <a:fillRect/>
          </a:stretch>
        </p:blipFill>
        <p:spPr>
          <a:xfrm>
            <a:off x="386038" y="848500"/>
            <a:ext cx="2866874" cy="2269600"/>
          </a:xfrm>
          <a:prstGeom prst="rect">
            <a:avLst/>
          </a:prstGeom>
          <a:noFill/>
          <a:ln>
            <a:noFill/>
          </a:ln>
        </p:spPr>
      </p:pic>
      <p:pic>
        <p:nvPicPr>
          <p:cNvPr id="581" name="Google Shape;581;p77"/>
          <p:cNvPicPr preferRelativeResize="0"/>
          <p:nvPr/>
        </p:nvPicPr>
        <p:blipFill>
          <a:blip r:embed="rId4">
            <a:alphaModFix/>
          </a:blip>
          <a:stretch>
            <a:fillRect/>
          </a:stretch>
        </p:blipFill>
        <p:spPr>
          <a:xfrm>
            <a:off x="319463" y="3078557"/>
            <a:ext cx="3000001" cy="1763292"/>
          </a:xfrm>
          <a:prstGeom prst="rect">
            <a:avLst/>
          </a:prstGeom>
          <a:noFill/>
          <a:ln>
            <a:noFill/>
          </a:ln>
        </p:spPr>
      </p:pic>
      <p:pic>
        <p:nvPicPr>
          <p:cNvPr id="582" name="Google Shape;582;p77"/>
          <p:cNvPicPr preferRelativeResize="0"/>
          <p:nvPr/>
        </p:nvPicPr>
        <p:blipFill>
          <a:blip r:embed="rId5">
            <a:alphaModFix/>
          </a:blip>
          <a:stretch>
            <a:fillRect/>
          </a:stretch>
        </p:blipFill>
        <p:spPr>
          <a:xfrm>
            <a:off x="6077263" y="1251350"/>
            <a:ext cx="3017632" cy="2611900"/>
          </a:xfrm>
          <a:prstGeom prst="rect">
            <a:avLst/>
          </a:prstGeom>
          <a:noFill/>
          <a:ln>
            <a:noFill/>
          </a:ln>
        </p:spPr>
      </p:pic>
      <p:pic>
        <p:nvPicPr>
          <p:cNvPr id="583" name="Google Shape;583;p77"/>
          <p:cNvPicPr preferRelativeResize="0"/>
          <p:nvPr/>
        </p:nvPicPr>
        <p:blipFill>
          <a:blip r:embed="rId6">
            <a:alphaModFix/>
          </a:blip>
          <a:stretch>
            <a:fillRect/>
          </a:stretch>
        </p:blipFill>
        <p:spPr>
          <a:xfrm>
            <a:off x="3195075" y="1520591"/>
            <a:ext cx="2629101" cy="988525"/>
          </a:xfrm>
          <a:prstGeom prst="rect">
            <a:avLst/>
          </a:prstGeom>
          <a:noFill/>
          <a:ln>
            <a:noFill/>
          </a:ln>
        </p:spPr>
      </p:pic>
      <p:sp>
        <p:nvSpPr>
          <p:cNvPr id="584" name="Google Shape;584;p77"/>
          <p:cNvSpPr txBox="1"/>
          <p:nvPr/>
        </p:nvSpPr>
        <p:spPr>
          <a:xfrm>
            <a:off x="471875" y="31658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
        <p:nvSpPr>
          <p:cNvPr id="585" name="Google Shape;585;p77"/>
          <p:cNvSpPr txBox="1"/>
          <p:nvPr/>
        </p:nvSpPr>
        <p:spPr>
          <a:xfrm>
            <a:off x="319475" y="16921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8"/>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Inputs needed</a:t>
            </a:r>
            <a:endParaRPr/>
          </a:p>
        </p:txBody>
      </p:sp>
      <p:sp>
        <p:nvSpPr>
          <p:cNvPr id="591" name="Google Shape;591;p78"/>
          <p:cNvSpPr txBox="1"/>
          <p:nvPr>
            <p:ph idx="1" type="body"/>
          </p:nvPr>
        </p:nvSpPr>
        <p:spPr>
          <a:xfrm>
            <a:off x="118875" y="797425"/>
            <a:ext cx="9025200" cy="3803400"/>
          </a:xfrm>
          <a:prstGeom prst="rect">
            <a:avLst/>
          </a:prstGeom>
        </p:spPr>
        <p:txBody>
          <a:bodyPr anchorCtr="0" anchor="t" bIns="0" lIns="0" spcFirstLastPara="1" rIns="0" wrap="square" tIns="0">
            <a:noAutofit/>
          </a:bodyPr>
          <a:lstStyle/>
          <a:p>
            <a:pPr indent="-349250" lvl="0" marL="457200" rtl="0" algn="l">
              <a:lnSpc>
                <a:spcPct val="115000"/>
              </a:lnSpc>
              <a:spcBef>
                <a:spcPts val="800"/>
              </a:spcBef>
              <a:spcAft>
                <a:spcPts val="0"/>
              </a:spcAft>
              <a:buSzPts val="1900"/>
              <a:buChar char="●"/>
            </a:pPr>
            <a:r>
              <a:rPr lang="en" sz="1900">
                <a:latin typeface="Arial"/>
                <a:ea typeface="Arial"/>
                <a:cs typeface="Arial"/>
                <a:sym typeface="Arial"/>
              </a:rPr>
              <a:t>Reads to align</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indent="0" lvl="0" marL="0" rtl="0" algn="l">
              <a:spcBef>
                <a:spcPts val="800"/>
              </a:spcBef>
              <a:spcAft>
                <a:spcPts val="0"/>
              </a:spcAft>
              <a:buNone/>
            </a:pPr>
            <a:r>
              <a:t/>
            </a:r>
            <a:endParaRPr sz="1800">
              <a:latin typeface="Arial"/>
              <a:ea typeface="Arial"/>
              <a:cs typeface="Arial"/>
              <a:sym typeface="Arial"/>
            </a:endParaRPr>
          </a:p>
          <a:p>
            <a:pPr indent="-349250" lvl="0" marL="457200" rtl="0" algn="l">
              <a:spcBef>
                <a:spcPts val="800"/>
              </a:spcBef>
              <a:spcAft>
                <a:spcPts val="0"/>
              </a:spcAft>
              <a:buSzPts val="1900"/>
              <a:buChar char="●"/>
            </a:pPr>
            <a:r>
              <a:rPr lang="en" sz="1900">
                <a:latin typeface="Arial"/>
                <a:ea typeface="Arial"/>
                <a:cs typeface="Arial"/>
                <a:sym typeface="Arial"/>
              </a:rPr>
              <a:t>Reference sequence to align to</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ENSEMBL: files marked with </a:t>
            </a:r>
            <a:r>
              <a:rPr i="1" lang="en" sz="1800">
                <a:latin typeface="Arial"/>
                <a:ea typeface="Arial"/>
                <a:cs typeface="Arial"/>
                <a:sym typeface="Arial"/>
              </a:rPr>
              <a:t>.dna.primary.assembly</a:t>
            </a:r>
            <a:endParaRPr i="1"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GENCODE: files marked with </a:t>
            </a:r>
            <a:r>
              <a:rPr i="1" lang="en" sz="1800">
                <a:latin typeface="Arial"/>
                <a:ea typeface="Arial"/>
                <a:cs typeface="Arial"/>
                <a:sym typeface="Arial"/>
              </a:rPr>
              <a:t>PRI</a:t>
            </a:r>
            <a:r>
              <a:rPr lang="en" sz="1800">
                <a:latin typeface="Arial"/>
                <a:ea typeface="Arial"/>
                <a:cs typeface="Arial"/>
                <a:sym typeface="Arial"/>
              </a:rPr>
              <a:t> (primary). Strongly recommended for mouse and human.</a:t>
            </a:r>
            <a:endParaRPr sz="18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9"/>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Understanding STAR output </a:t>
            </a:r>
            <a:endParaRPr/>
          </a:p>
        </p:txBody>
      </p:sp>
      <p:sp>
        <p:nvSpPr>
          <p:cNvPr id="597" name="Google Shape;597;p7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1. Alignments in SAM format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Summary of mapping statistics</a:t>
            </a:r>
            <a:endParaRPr/>
          </a:p>
          <a:p>
            <a:pPr indent="-317500" lvl="0" marL="914400" rtl="0" algn="l">
              <a:spcBef>
                <a:spcPts val="800"/>
              </a:spcBef>
              <a:spcAft>
                <a:spcPts val="0"/>
              </a:spcAft>
              <a:buSzPts val="1400"/>
              <a:buChar char="●"/>
            </a:pPr>
            <a:r>
              <a:rPr lang="en"/>
              <a:t>How many reads mapped?</a:t>
            </a:r>
            <a:endParaRPr/>
          </a:p>
          <a:p>
            <a:pPr indent="-317500" lvl="0" marL="914400" rtl="0" algn="l">
              <a:spcBef>
                <a:spcPts val="0"/>
              </a:spcBef>
              <a:spcAft>
                <a:spcPts val="0"/>
              </a:spcAft>
              <a:buSzPts val="1400"/>
              <a:buChar char="●"/>
            </a:pPr>
            <a:r>
              <a:rPr lang="en"/>
              <a:t>How many unmapped?</a:t>
            </a:r>
            <a:endParaRPr/>
          </a:p>
          <a:p>
            <a:pPr indent="-317500" lvl="0" marL="914400" rtl="0" algn="l">
              <a:spcBef>
                <a:spcPts val="0"/>
              </a:spcBef>
              <a:spcAft>
                <a:spcPts val="0"/>
              </a:spcAft>
              <a:buSzPts val="1400"/>
              <a:buChar char="●"/>
            </a:pPr>
            <a:r>
              <a:rPr lang="en"/>
              <a:t>...</a:t>
            </a:r>
            <a:endParaRPr/>
          </a:p>
          <a:p>
            <a:pPr indent="0" lvl="0" marL="0" rtl="0" algn="l">
              <a:spcBef>
                <a:spcPts val="8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Sequence Alignment/Map (SAM) format</a:t>
            </a:r>
            <a:endParaRPr/>
          </a:p>
        </p:txBody>
      </p:sp>
      <p:sp>
        <p:nvSpPr>
          <p:cNvPr id="603" name="Google Shape;603;p80"/>
          <p:cNvSpPr txBox="1"/>
          <p:nvPr>
            <p:ph idx="1" type="body"/>
          </p:nvPr>
        </p:nvSpPr>
        <p:spPr>
          <a:xfrm>
            <a:off x="628650" y="944500"/>
            <a:ext cx="8459700" cy="4045500"/>
          </a:xfrm>
          <a:prstGeom prst="rect">
            <a:avLst/>
          </a:prstGeom>
        </p:spPr>
        <p:txBody>
          <a:bodyPr anchorCtr="0" anchor="t" bIns="0" lIns="0" spcFirstLastPara="1" rIns="0" wrap="square" tIns="0">
            <a:normAutofit fontScale="92500" lnSpcReduction="20000"/>
          </a:bodyPr>
          <a:lstStyle/>
          <a:p>
            <a:pPr indent="-310832" lvl="0" marL="457200" rtl="0" algn="l">
              <a:spcBef>
                <a:spcPts val="800"/>
              </a:spcBef>
              <a:spcAft>
                <a:spcPts val="0"/>
              </a:spcAft>
              <a:buSzPct val="66666"/>
              <a:buChar char="●"/>
            </a:pPr>
            <a:r>
              <a:rPr lang="en"/>
              <a:t>Open with Excel.</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First few lines contain metadata about alignments.</a:t>
            </a:r>
            <a:endParaRPr/>
          </a:p>
          <a:p>
            <a:pPr indent="-310832" lvl="1" marL="1371600" rtl="0" algn="l">
              <a:lnSpc>
                <a:spcPct val="115000"/>
              </a:lnSpc>
              <a:spcBef>
                <a:spcPts val="0"/>
              </a:spcBef>
              <a:spcAft>
                <a:spcPts val="0"/>
              </a:spcAft>
              <a:buSzPct val="77777"/>
              <a:buChar char="○"/>
            </a:pPr>
            <a:r>
              <a:rPr lang="en"/>
              <a:t>These lines start with “@”. </a:t>
            </a:r>
            <a:endParaRPr/>
          </a:p>
          <a:p>
            <a:pPr indent="-310832" lvl="1" marL="1371600" rtl="0" algn="l">
              <a:lnSpc>
                <a:spcPct val="115000"/>
              </a:lnSpc>
              <a:spcBef>
                <a:spcPts val="0"/>
              </a:spcBef>
              <a:spcAft>
                <a:spcPts val="0"/>
              </a:spcAft>
              <a:buSzPct val="77777"/>
              <a:buChar char="○"/>
            </a:pPr>
            <a:r>
              <a:rPr lang="en"/>
              <a:t>Example – version of file format, sorting order of alignments, grouping, etc.</a:t>
            </a:r>
            <a:endParaRPr/>
          </a:p>
          <a:p>
            <a:pPr indent="0" lvl="0" marL="914400" rtl="0" algn="l">
              <a:lnSpc>
                <a:spcPct val="115000"/>
              </a:lnSpc>
              <a:spcBef>
                <a:spcPts val="800"/>
              </a:spcBef>
              <a:spcAft>
                <a:spcPts val="0"/>
              </a:spcAft>
              <a:buNone/>
            </a:pPr>
            <a:r>
              <a:t/>
            </a:r>
            <a:endParaRPr/>
          </a:p>
          <a:p>
            <a:pPr indent="-310832" lvl="0" marL="457200" rtl="0" algn="l">
              <a:spcBef>
                <a:spcPts val="800"/>
              </a:spcBef>
              <a:spcAft>
                <a:spcPts val="0"/>
              </a:spcAft>
              <a:buSzPct val="66666"/>
              <a:buChar char="●"/>
            </a:pPr>
            <a:r>
              <a:rPr lang="en"/>
              <a:t>After header, a table of alignments of each read to the genome.</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Alignment reports often very large files.</a:t>
            </a:r>
            <a:endParaRPr/>
          </a:p>
          <a:p>
            <a:pPr indent="0" lvl="0" marL="914400" rtl="0" algn="l">
              <a:spcBef>
                <a:spcPts val="800"/>
              </a:spcBef>
              <a:spcAft>
                <a:spcPts val="0"/>
              </a:spcAft>
              <a:buNone/>
            </a:pPr>
            <a:r>
              <a:t/>
            </a:r>
            <a:endParaRPr/>
          </a:p>
          <a:p>
            <a:pPr indent="-310832" lvl="0" marL="457200" rtl="0" algn="l">
              <a:lnSpc>
                <a:spcPct val="200000"/>
              </a:lnSpc>
              <a:spcBef>
                <a:spcPts val="800"/>
              </a:spcBef>
              <a:spcAft>
                <a:spcPts val="0"/>
              </a:spcAft>
              <a:buSzPct val="66666"/>
              <a:buChar char="●"/>
            </a:pPr>
            <a:r>
              <a:rPr lang="en"/>
              <a:t>Binary Alignment/Map (BAM) extension used for compressed SAM files.</a:t>
            </a:r>
            <a:endParaRPr/>
          </a:p>
          <a:p>
            <a:pPr indent="-310832" lvl="0" marL="457200" rtl="0" algn="l">
              <a:lnSpc>
                <a:spcPct val="200000"/>
              </a:lnSpc>
              <a:spcBef>
                <a:spcPts val="0"/>
              </a:spcBef>
              <a:spcAft>
                <a:spcPts val="0"/>
              </a:spcAft>
              <a:buSzPct val="66666"/>
              <a:buChar char="●"/>
            </a:pPr>
            <a:r>
              <a:rPr lang="en"/>
              <a:t>Indexed BAM -&gt; BAI</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81"/>
          <p:cNvPicPr preferRelativeResize="0"/>
          <p:nvPr/>
        </p:nvPicPr>
        <p:blipFill>
          <a:blip r:embed="rId3">
            <a:alphaModFix/>
          </a:blip>
          <a:stretch>
            <a:fillRect/>
          </a:stretch>
        </p:blipFill>
        <p:spPr>
          <a:xfrm>
            <a:off x="84725" y="2804941"/>
            <a:ext cx="8839201" cy="2329821"/>
          </a:xfrm>
          <a:prstGeom prst="rect">
            <a:avLst/>
          </a:prstGeom>
          <a:noFill/>
          <a:ln>
            <a:noFill/>
          </a:ln>
        </p:spPr>
      </p:pic>
      <p:pic>
        <p:nvPicPr>
          <p:cNvPr id="609" name="Google Shape;609;p81"/>
          <p:cNvPicPr preferRelativeResize="0"/>
          <p:nvPr/>
        </p:nvPicPr>
        <p:blipFill>
          <a:blip r:embed="rId4">
            <a:alphaModFix/>
          </a:blip>
          <a:stretch>
            <a:fillRect/>
          </a:stretch>
        </p:blipFill>
        <p:spPr>
          <a:xfrm>
            <a:off x="160925" y="395850"/>
            <a:ext cx="8478075" cy="2561500"/>
          </a:xfrm>
          <a:prstGeom prst="rect">
            <a:avLst/>
          </a:prstGeom>
          <a:noFill/>
          <a:ln>
            <a:noFill/>
          </a:ln>
        </p:spPr>
      </p:pic>
      <p:sp>
        <p:nvSpPr>
          <p:cNvPr id="610" name="Google Shape;610;p81"/>
          <p:cNvSpPr txBox="1"/>
          <p:nvPr>
            <p:ph type="title"/>
          </p:nvPr>
        </p:nvSpPr>
        <p:spPr>
          <a:xfrm>
            <a:off x="152400" y="35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From the alignment to SAM format</a:t>
            </a:r>
            <a:endParaRPr/>
          </a:p>
        </p:txBody>
      </p:sp>
      <p:pic>
        <p:nvPicPr>
          <p:cNvPr id="611" name="Google Shape;611;p81"/>
          <p:cNvPicPr preferRelativeResize="0"/>
          <p:nvPr/>
        </p:nvPicPr>
        <p:blipFill>
          <a:blip r:embed="rId5">
            <a:alphaModFix/>
          </a:blip>
          <a:stretch>
            <a:fillRect/>
          </a:stretch>
        </p:blipFill>
        <p:spPr>
          <a:xfrm>
            <a:off x="5585075" y="1435550"/>
            <a:ext cx="2812300" cy="482100"/>
          </a:xfrm>
          <a:prstGeom prst="rect">
            <a:avLst/>
          </a:prstGeom>
          <a:noFill/>
          <a:ln>
            <a:noFill/>
          </a:ln>
        </p:spPr>
      </p:pic>
      <p:sp>
        <p:nvSpPr>
          <p:cNvPr id="612" name="Google Shape;612;p81"/>
          <p:cNvSpPr txBox="1"/>
          <p:nvPr/>
        </p:nvSpPr>
        <p:spPr>
          <a:xfrm>
            <a:off x="7141975" y="3058650"/>
            <a:ext cx="14232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SAM</a:t>
            </a:r>
            <a:endParaRPr sz="300"/>
          </a:p>
        </p:txBody>
      </p:sp>
      <p:sp>
        <p:nvSpPr>
          <p:cNvPr id="613" name="Google Shape;613;p81"/>
          <p:cNvSpPr txBox="1"/>
          <p:nvPr/>
        </p:nvSpPr>
        <p:spPr>
          <a:xfrm>
            <a:off x="6832400" y="557050"/>
            <a:ext cx="16329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Alignment</a:t>
            </a:r>
            <a:endParaRPr sz="300"/>
          </a:p>
        </p:txBody>
      </p:sp>
      <p:sp>
        <p:nvSpPr>
          <p:cNvPr id="614" name="Google Shape;614;p81"/>
          <p:cNvSpPr/>
          <p:nvPr/>
        </p:nvSpPr>
        <p:spPr>
          <a:xfrm>
            <a:off x="372875" y="3125575"/>
            <a:ext cx="2270100" cy="4167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1"/>
          <p:cNvSpPr/>
          <p:nvPr/>
        </p:nvSpPr>
        <p:spPr>
          <a:xfrm>
            <a:off x="372875" y="3530800"/>
            <a:ext cx="7260000" cy="12294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2"/>
          <p:cNvSpPr txBox="1"/>
          <p:nvPr>
            <p:ph type="title"/>
          </p:nvPr>
        </p:nvSpPr>
        <p:spPr>
          <a:xfrm>
            <a:off x="278525" y="215200"/>
            <a:ext cx="8865600" cy="736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55CC"/>
                </a:solidFill>
              </a:rPr>
              <a:t>The CIGAR string: encode the details of</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en">
                <a:solidFill>
                  <a:srgbClr val="1155CC"/>
                </a:solidFill>
              </a:rPr>
              <a:t>the alignment</a:t>
            </a:r>
            <a:endParaRPr>
              <a:solidFill>
                <a:srgbClr val="1155CC"/>
              </a:solidFill>
            </a:endParaRPr>
          </a:p>
          <a:p>
            <a:pPr indent="0" lvl="0" marL="0" rtl="0" algn="l">
              <a:spcBef>
                <a:spcPts val="0"/>
              </a:spcBef>
              <a:spcAft>
                <a:spcPts val="0"/>
              </a:spcAft>
              <a:buNone/>
            </a:pPr>
            <a:r>
              <a:t/>
            </a:r>
            <a:endParaRPr>
              <a:solidFill>
                <a:srgbClr val="1155CC"/>
              </a:solidFill>
            </a:endParaRPr>
          </a:p>
        </p:txBody>
      </p:sp>
      <p:pic>
        <p:nvPicPr>
          <p:cNvPr id="621" name="Google Shape;621;p82"/>
          <p:cNvPicPr preferRelativeResize="0"/>
          <p:nvPr/>
        </p:nvPicPr>
        <p:blipFill>
          <a:blip r:embed="rId3">
            <a:alphaModFix/>
          </a:blip>
          <a:stretch>
            <a:fillRect/>
          </a:stretch>
        </p:blipFill>
        <p:spPr>
          <a:xfrm>
            <a:off x="152400" y="1420541"/>
            <a:ext cx="8138952" cy="357055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3"/>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SAM format </a:t>
            </a:r>
            <a:endParaRPr/>
          </a:p>
        </p:txBody>
      </p:sp>
      <p:pic>
        <p:nvPicPr>
          <p:cNvPr id="627" name="Google Shape;627;p83"/>
          <p:cNvPicPr preferRelativeResize="0"/>
          <p:nvPr/>
        </p:nvPicPr>
        <p:blipFill>
          <a:blip r:embed="rId3">
            <a:alphaModFix/>
          </a:blip>
          <a:stretch>
            <a:fillRect/>
          </a:stretch>
        </p:blipFill>
        <p:spPr>
          <a:xfrm>
            <a:off x="152400" y="607550"/>
            <a:ext cx="8165025" cy="4383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4"/>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Many. Example – HISAT2, TopHat2, bowtie2, salmon, kallisto, etc.</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Differences in speed and memory requirement.</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Pros and cons of each:</a:t>
            </a:r>
            <a:endParaRPr sz="2200"/>
          </a:p>
          <a:p>
            <a:pPr indent="-304800" lvl="1" marL="596900" rtl="0" algn="l">
              <a:lnSpc>
                <a:spcPct val="90000"/>
              </a:lnSpc>
              <a:spcBef>
                <a:spcPts val="400"/>
              </a:spcBef>
              <a:spcAft>
                <a:spcPts val="0"/>
              </a:spcAft>
              <a:buClr>
                <a:srgbClr val="002B42"/>
              </a:buClr>
              <a:buSzPts val="2200"/>
              <a:buChar char="●"/>
            </a:pPr>
            <a:r>
              <a:rPr lang="en" sz="2200"/>
              <a:t>Example: Some handle spliced alignment, others do not.</a:t>
            </a:r>
            <a:endParaRPr sz="2200"/>
          </a:p>
          <a:p>
            <a:pPr indent="-304800" lvl="1" marL="596900" rtl="0" algn="l">
              <a:lnSpc>
                <a:spcPct val="90000"/>
              </a:lnSpc>
              <a:spcBef>
                <a:spcPts val="400"/>
              </a:spcBef>
              <a:spcAft>
                <a:spcPts val="0"/>
              </a:spcAft>
              <a:buClr>
                <a:srgbClr val="002B42"/>
              </a:buClr>
              <a:buSzPts val="2200"/>
              <a:buChar char="●"/>
            </a:pPr>
            <a:r>
              <a:rPr lang="en" sz="2200"/>
              <a:t>…</a:t>
            </a:r>
            <a:endParaRPr sz="2200"/>
          </a:p>
          <a:p>
            <a:pPr indent="0" lvl="0" marL="0" rtl="0" algn="l">
              <a:lnSpc>
                <a:spcPct val="90000"/>
              </a:lnSpc>
              <a:spcBef>
                <a:spcPts val="400"/>
              </a:spcBef>
              <a:spcAft>
                <a:spcPts val="0"/>
              </a:spcAft>
              <a:buNone/>
            </a:pPr>
            <a:r>
              <a:rPr lang="en" sz="2200" u="sng">
                <a:solidFill>
                  <a:schemeClr val="hlink"/>
                </a:solidFill>
                <a:hlinkClick r:id="rId3"/>
              </a:rPr>
              <a:t>Comparison across tools </a:t>
            </a:r>
            <a:endParaRPr sz="2200"/>
          </a:p>
        </p:txBody>
      </p:sp>
      <p:sp>
        <p:nvSpPr>
          <p:cNvPr id="634" name="Google Shape;634;p84"/>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Alternative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5"/>
          <p:cNvSpPr txBox="1"/>
          <p:nvPr>
            <p:ph idx="1" type="body"/>
          </p:nvPr>
        </p:nvSpPr>
        <p:spPr>
          <a:xfrm>
            <a:off x="628650" y="765912"/>
            <a:ext cx="7886700" cy="4363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Much, much faster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SzPts val="1700"/>
              <a:buChar char="●"/>
            </a:pPr>
            <a:r>
              <a:rPr lang="en"/>
              <a:t>Less memory intensive than STAR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They are called "pseudo" aligners because they do not perform the full alignment of each sequencing read to a reference genome or transcriptome. </a:t>
            </a:r>
            <a:endParaRPr/>
          </a:p>
          <a:p>
            <a:pPr indent="0" lvl="0" marL="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Pseudoaligners use a reference transcriptome to create a set of potential transcript sequences or exonic regions, respectively. Then, they map the reads to these sequences without attempting to align each read to its exact position in the reference.</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Examples of tools: Salmon, Kallisto</a:t>
            </a:r>
            <a:endParaRPr/>
          </a:p>
        </p:txBody>
      </p:sp>
      <p:sp>
        <p:nvSpPr>
          <p:cNvPr id="641" name="Google Shape;641;p85"/>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Pseudo-aligners</a:t>
            </a:r>
            <a:r>
              <a:rPr b="1" lang="en" sz="3300">
                <a:solidFill>
                  <a:srgbClr val="1155CC"/>
                </a:solidFill>
                <a:latin typeface="Helvetica Neue"/>
                <a:ea typeface="Helvetica Neue"/>
                <a:cs typeface="Helvetica Neue"/>
                <a:sym typeface="Helvetica Neue"/>
              </a:rPr>
              <a:t>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ph type="title"/>
          </p:nvPr>
        </p:nvSpPr>
        <p:spPr>
          <a:xfrm>
            <a:off x="83650"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800">
                <a:solidFill>
                  <a:srgbClr val="1155CC"/>
                </a:solidFill>
                <a:latin typeface="Arial"/>
                <a:ea typeface="Arial"/>
                <a:cs typeface="Arial"/>
                <a:sym typeface="Arial"/>
              </a:rPr>
              <a:t>DNA fragments immobilized on flow cell &amp; amplified into clonal clusters</a:t>
            </a:r>
            <a:endParaRPr>
              <a:solidFill>
                <a:srgbClr val="1155CC"/>
              </a:solidFill>
            </a:endParaRPr>
          </a:p>
        </p:txBody>
      </p:sp>
      <p:pic>
        <p:nvPicPr>
          <p:cNvPr id="142" name="Google Shape;142;p32"/>
          <p:cNvPicPr preferRelativeResize="0"/>
          <p:nvPr/>
        </p:nvPicPr>
        <p:blipFill>
          <a:blip r:embed="rId3">
            <a:alphaModFix/>
          </a:blip>
          <a:stretch>
            <a:fillRect/>
          </a:stretch>
        </p:blipFill>
        <p:spPr>
          <a:xfrm>
            <a:off x="152400" y="736800"/>
            <a:ext cx="5354443" cy="4101899"/>
          </a:xfrm>
          <a:prstGeom prst="rect">
            <a:avLst/>
          </a:prstGeom>
          <a:noFill/>
          <a:ln>
            <a:noFill/>
          </a:ln>
        </p:spPr>
      </p:pic>
      <p:sp>
        <p:nvSpPr>
          <p:cNvPr id="143" name="Google Shape;143;p32"/>
          <p:cNvSpPr txBox="1"/>
          <p:nvPr/>
        </p:nvSpPr>
        <p:spPr>
          <a:xfrm>
            <a:off x="0" y="4652400"/>
            <a:ext cx="733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From DOI: 10.5772/61657 and https://www.illumina.com/content/dam/illumina-marketing/documents/products/illumina_sequencing_introduction.pdf</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144" name="Google Shape;144;p32"/>
          <p:cNvPicPr preferRelativeResize="0"/>
          <p:nvPr/>
        </p:nvPicPr>
        <p:blipFill>
          <a:blip r:embed="rId4">
            <a:alphaModFix/>
          </a:blip>
          <a:stretch>
            <a:fillRect/>
          </a:stretch>
        </p:blipFill>
        <p:spPr>
          <a:xfrm>
            <a:off x="5730868" y="1906450"/>
            <a:ext cx="3332357" cy="2991757"/>
          </a:xfrm>
          <a:prstGeom prst="rect">
            <a:avLst/>
          </a:prstGeom>
          <a:noFill/>
          <a:ln>
            <a:noFill/>
          </a:ln>
        </p:spPr>
      </p:pic>
      <p:sp>
        <p:nvSpPr>
          <p:cNvPr id="145" name="Google Shape;145;p32"/>
          <p:cNvSpPr txBox="1"/>
          <p:nvPr/>
        </p:nvSpPr>
        <p:spPr>
          <a:xfrm>
            <a:off x="2232075" y="2814375"/>
            <a:ext cx="873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6" name="Google Shape;146;p32"/>
          <p:cNvPicPr preferRelativeResize="0"/>
          <p:nvPr/>
        </p:nvPicPr>
        <p:blipFill>
          <a:blip r:embed="rId5">
            <a:alphaModFix/>
          </a:blip>
          <a:stretch>
            <a:fillRect/>
          </a:stretch>
        </p:blipFill>
        <p:spPr>
          <a:xfrm>
            <a:off x="2308275" y="2786166"/>
            <a:ext cx="744100" cy="414375"/>
          </a:xfrm>
          <a:prstGeom prst="rect">
            <a:avLst/>
          </a:prstGeom>
          <a:noFill/>
          <a:ln>
            <a:noFill/>
          </a:ln>
        </p:spPr>
      </p:pic>
      <p:sp>
        <p:nvSpPr>
          <p:cNvPr id="147" name="Google Shape;147;p32"/>
          <p:cNvSpPr txBox="1"/>
          <p:nvPr/>
        </p:nvSpPr>
        <p:spPr>
          <a:xfrm>
            <a:off x="4046125" y="2814375"/>
            <a:ext cx="744000" cy="24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
              <a:latin typeface="Helvetica Neue"/>
              <a:ea typeface="Helvetica Neue"/>
              <a:cs typeface="Helvetica Neue"/>
              <a:sym typeface="Helvetica Neue"/>
            </a:endParaRPr>
          </a:p>
        </p:txBody>
      </p:sp>
      <p:pic>
        <p:nvPicPr>
          <p:cNvPr id="148" name="Google Shape;148;p32"/>
          <p:cNvPicPr preferRelativeResize="0"/>
          <p:nvPr/>
        </p:nvPicPr>
        <p:blipFill>
          <a:blip r:embed="rId6">
            <a:alphaModFix/>
          </a:blip>
          <a:stretch>
            <a:fillRect/>
          </a:stretch>
        </p:blipFill>
        <p:spPr>
          <a:xfrm>
            <a:off x="3771298" y="2814375"/>
            <a:ext cx="1036575" cy="320672"/>
          </a:xfrm>
          <a:prstGeom prst="rect">
            <a:avLst/>
          </a:prstGeom>
          <a:noFill/>
          <a:ln>
            <a:noFill/>
          </a:ln>
        </p:spPr>
      </p:pic>
      <p:pic>
        <p:nvPicPr>
          <p:cNvPr id="149" name="Google Shape;149;p32"/>
          <p:cNvPicPr preferRelativeResize="0"/>
          <p:nvPr/>
        </p:nvPicPr>
        <p:blipFill>
          <a:blip r:embed="rId7">
            <a:alphaModFix/>
          </a:blip>
          <a:stretch>
            <a:fillRect/>
          </a:stretch>
        </p:blipFill>
        <p:spPr>
          <a:xfrm>
            <a:off x="659138" y="4370735"/>
            <a:ext cx="744100" cy="281665"/>
          </a:xfrm>
          <a:prstGeom prst="rect">
            <a:avLst/>
          </a:prstGeom>
          <a:noFill/>
          <a:ln>
            <a:noFill/>
          </a:ln>
        </p:spPr>
      </p:pic>
      <p:sp>
        <p:nvSpPr>
          <p:cNvPr id="150" name="Google Shape;150;p32"/>
          <p:cNvSpPr/>
          <p:nvPr/>
        </p:nvSpPr>
        <p:spPr>
          <a:xfrm>
            <a:off x="646975" y="2830550"/>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p:nvPr/>
        </p:nvSpPr>
        <p:spPr>
          <a:xfrm>
            <a:off x="3231150" y="1608125"/>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32"/>
          <p:cNvPicPr preferRelativeResize="0"/>
          <p:nvPr/>
        </p:nvPicPr>
        <p:blipFill>
          <a:blip r:embed="rId8">
            <a:alphaModFix/>
          </a:blip>
          <a:stretch>
            <a:fillRect/>
          </a:stretch>
        </p:blipFill>
        <p:spPr>
          <a:xfrm>
            <a:off x="695826" y="2773525"/>
            <a:ext cx="670724" cy="291325"/>
          </a:xfrm>
          <a:prstGeom prst="rect">
            <a:avLst/>
          </a:prstGeom>
          <a:noFill/>
          <a:ln>
            <a:noFill/>
          </a:ln>
        </p:spPr>
      </p:pic>
      <p:pic>
        <p:nvPicPr>
          <p:cNvPr id="153" name="Google Shape;153;p32"/>
          <p:cNvPicPr preferRelativeResize="0"/>
          <p:nvPr/>
        </p:nvPicPr>
        <p:blipFill>
          <a:blip r:embed="rId9">
            <a:alphaModFix/>
          </a:blip>
          <a:stretch>
            <a:fillRect/>
          </a:stretch>
        </p:blipFill>
        <p:spPr>
          <a:xfrm>
            <a:off x="3231158" y="1548263"/>
            <a:ext cx="1036575" cy="291325"/>
          </a:xfrm>
          <a:prstGeom prst="rect">
            <a:avLst/>
          </a:prstGeom>
          <a:noFill/>
          <a:ln>
            <a:noFill/>
          </a:ln>
        </p:spPr>
      </p:pic>
      <p:sp>
        <p:nvSpPr>
          <p:cNvPr id="154" name="Google Shape;154;p32"/>
          <p:cNvSpPr txBox="1"/>
          <p:nvPr/>
        </p:nvSpPr>
        <p:spPr>
          <a:xfrm>
            <a:off x="3060750" y="652000"/>
            <a:ext cx="19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ds cDNA &gt; ss cDNA</a:t>
            </a:r>
            <a:endParaRPr>
              <a:latin typeface="Helvetica Neue"/>
              <a:ea typeface="Helvetica Neue"/>
              <a:cs typeface="Helvetica Neue"/>
              <a:sym typeface="Helvetica Neue"/>
            </a:endParaRPr>
          </a:p>
        </p:txBody>
      </p:sp>
      <p:pic>
        <p:nvPicPr>
          <p:cNvPr id="155" name="Google Shape;155;p32"/>
          <p:cNvPicPr preferRelativeResize="0"/>
          <p:nvPr/>
        </p:nvPicPr>
        <p:blipFill>
          <a:blip r:embed="rId10">
            <a:alphaModFix/>
          </a:blip>
          <a:stretch>
            <a:fillRect/>
          </a:stretch>
        </p:blipFill>
        <p:spPr>
          <a:xfrm>
            <a:off x="5178975" y="736800"/>
            <a:ext cx="3653722" cy="4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86"/>
          <p:cNvPicPr preferRelativeResize="0"/>
          <p:nvPr/>
        </p:nvPicPr>
        <p:blipFill rotWithShape="1">
          <a:blip r:embed="rId3">
            <a:alphaModFix/>
          </a:blip>
          <a:srcRect b="0" l="0" r="0" t="9909"/>
          <a:stretch/>
        </p:blipFill>
        <p:spPr>
          <a:xfrm>
            <a:off x="152400" y="1844374"/>
            <a:ext cx="8839201" cy="1093625"/>
          </a:xfrm>
          <a:prstGeom prst="rect">
            <a:avLst/>
          </a:prstGeom>
          <a:noFill/>
          <a:ln>
            <a:noFill/>
          </a:ln>
        </p:spPr>
      </p:pic>
      <p:sp>
        <p:nvSpPr>
          <p:cNvPr id="647" name="Google Shape;647;p86"/>
          <p:cNvSpPr txBox="1"/>
          <p:nvPr/>
        </p:nvSpPr>
        <p:spPr>
          <a:xfrm>
            <a:off x="304800" y="4743300"/>
            <a:ext cx="88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Adapted from https://www.nature.com/articles/s41598-020-76881-x/figures/1</a:t>
            </a:r>
            <a:endParaRPr/>
          </a:p>
        </p:txBody>
      </p:sp>
      <p:sp>
        <p:nvSpPr>
          <p:cNvPr id="648" name="Google Shape;648;p86"/>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Alignment tool summary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7"/>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654" name="Google Shape;654;p87"/>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655" name="Google Shape;655;p87"/>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7"/>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657" name="Google Shape;657;p87"/>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658" name="Google Shape;658;p87"/>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659" name="Google Shape;659;p87"/>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660" name="Google Shape;660;p87"/>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661" name="Google Shape;661;p87"/>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662" name="Google Shape;662;p87"/>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663" name="Google Shape;663;p87"/>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664" name="Google Shape;664;p87"/>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65" name="Google Shape;665;p87"/>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666" name="Google Shape;666;p87"/>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667" name="Google Shape;667;p87"/>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68" name="Google Shape;668;p87"/>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7"/>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670" name="Google Shape;670;p87"/>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1" name="Google Shape;671;p87"/>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8"/>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41960" lvl="0" marL="457200" rtl="0" algn="l">
              <a:spcBef>
                <a:spcPts val="0"/>
              </a:spcBef>
              <a:spcAft>
                <a:spcPts val="0"/>
              </a:spcAft>
              <a:buSzPts val="2000"/>
              <a:buFont typeface="Arial"/>
              <a:buChar char="●"/>
            </a:pPr>
            <a:r>
              <a:rPr lang="en" sz="2000">
                <a:latin typeface="Arial"/>
                <a:ea typeface="Arial"/>
                <a:cs typeface="Arial"/>
                <a:sym typeface="Arial"/>
              </a:rPr>
              <a:t>Tools that “do one thing, and do it well”.</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441960" lvl="0" marL="457200" rtl="0" algn="l">
              <a:spcBef>
                <a:spcPts val="0"/>
              </a:spcBef>
              <a:spcAft>
                <a:spcPts val="0"/>
              </a:spcAft>
              <a:buSzPts val="2000"/>
              <a:buFont typeface="Arial"/>
              <a:buChar char="●"/>
            </a:pPr>
            <a:r>
              <a:rPr lang="en" sz="2000">
                <a:latin typeface="Arial"/>
                <a:ea typeface="Arial"/>
                <a:cs typeface="Arial"/>
                <a:sym typeface="Arial"/>
              </a:rPr>
              <a:t>Tools for this workshop: fastqc, cutadapt, STAR, featureCounts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Available via docker hub </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Some are pre-installed on Wynton; others we can install ourselves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Download a </a:t>
            </a:r>
            <a:r>
              <a:rPr i="1" lang="en" sz="2000">
                <a:latin typeface="Arial"/>
                <a:ea typeface="Arial"/>
                <a:cs typeface="Arial"/>
                <a:sym typeface="Arial"/>
              </a:rPr>
              <a:t>container</a:t>
            </a:r>
            <a:r>
              <a:rPr lang="en" sz="2000">
                <a:latin typeface="Arial"/>
                <a:ea typeface="Arial"/>
                <a:cs typeface="Arial"/>
                <a:sym typeface="Arial"/>
              </a:rPr>
              <a:t> with all tools installed; use anywhere</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Everything can be installed on a laptop</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0" lvl="0" marL="0" rtl="0" algn="l">
              <a:spcBef>
                <a:spcPts val="800"/>
              </a:spcBef>
              <a:spcAft>
                <a:spcPts val="0"/>
              </a:spcAft>
              <a:buNone/>
            </a:pPr>
            <a:r>
              <a:t/>
            </a:r>
            <a:endParaRPr sz="2000">
              <a:latin typeface="Arial"/>
              <a:ea typeface="Arial"/>
              <a:cs typeface="Arial"/>
              <a:sym typeface="Arial"/>
            </a:endParaRPr>
          </a:p>
        </p:txBody>
      </p:sp>
      <p:sp>
        <p:nvSpPr>
          <p:cNvPr id="677" name="Google Shape;677;p88"/>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Bioinformatics software ecosystem</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9"/>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61010" lvl="0" marL="457200" rtl="0" algn="l">
              <a:spcBef>
                <a:spcPts val="0"/>
              </a:spcBef>
              <a:spcAft>
                <a:spcPts val="0"/>
              </a:spcAft>
              <a:buSzPts val="2300"/>
              <a:buChar char="●"/>
            </a:pPr>
            <a:r>
              <a:rPr lang="en" sz="2300">
                <a:latin typeface="Arial"/>
                <a:ea typeface="Arial"/>
                <a:cs typeface="Arial"/>
                <a:sym typeface="Arial"/>
              </a:rPr>
              <a:t>Web-based platforms</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461010" lvl="0" marL="457200" rtl="0" algn="l">
              <a:spcBef>
                <a:spcPts val="0"/>
              </a:spcBef>
              <a:spcAft>
                <a:spcPts val="0"/>
              </a:spcAft>
              <a:buSzPts val="2300"/>
              <a:buChar char="●"/>
            </a:pPr>
            <a:r>
              <a:rPr lang="en" sz="2300">
                <a:latin typeface="Arial"/>
                <a:ea typeface="Arial"/>
                <a:cs typeface="Arial"/>
                <a:sym typeface="Arial"/>
              </a:rPr>
              <a:t>Graphical User Interface</a:t>
            </a:r>
            <a:endParaRPr sz="2300">
              <a:latin typeface="Arial"/>
              <a:ea typeface="Arial"/>
              <a:cs typeface="Arial"/>
              <a:sym typeface="Arial"/>
            </a:endParaRPr>
          </a:p>
          <a:p>
            <a:pPr indent="0" lvl="0" marL="457200" rtl="0" algn="l">
              <a:spcBef>
                <a:spcPts val="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Char char="●"/>
            </a:pPr>
            <a:r>
              <a:rPr lang="en" sz="2300">
                <a:latin typeface="Arial"/>
                <a:ea typeface="Arial"/>
                <a:cs typeface="Arial"/>
                <a:sym typeface="Arial"/>
              </a:rPr>
              <a:t>Command Line Interface</a:t>
            </a:r>
            <a:endParaRPr sz="2300">
              <a:latin typeface="Arial"/>
              <a:ea typeface="Arial"/>
              <a:cs typeface="Arial"/>
              <a:sym typeface="Arial"/>
            </a:endParaRPr>
          </a:p>
          <a:p>
            <a:pPr indent="0" lvl="0" marL="457200" rtl="0" algn="l">
              <a:spcBef>
                <a:spcPts val="80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Font typeface="Arial"/>
              <a:buChar char="●"/>
            </a:pPr>
            <a:r>
              <a:rPr lang="en" sz="2300">
                <a:latin typeface="Arial"/>
                <a:ea typeface="Arial"/>
                <a:cs typeface="Arial"/>
                <a:sym typeface="Arial"/>
              </a:rPr>
              <a:t>etc..</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0" lvl="0" marL="0" rtl="0" algn="l">
              <a:spcBef>
                <a:spcPts val="800"/>
              </a:spcBef>
              <a:spcAft>
                <a:spcPts val="0"/>
              </a:spcAft>
              <a:buNone/>
            </a:pPr>
            <a:r>
              <a:t/>
            </a:r>
            <a:endParaRPr sz="2300">
              <a:latin typeface="Arial"/>
              <a:ea typeface="Arial"/>
              <a:cs typeface="Arial"/>
              <a:sym typeface="Arial"/>
            </a:endParaRPr>
          </a:p>
        </p:txBody>
      </p:sp>
      <p:sp>
        <p:nvSpPr>
          <p:cNvPr id="683" name="Google Shape;683;p89"/>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Different platforms for computing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0"/>
          <p:cNvSpPr txBox="1"/>
          <p:nvPr>
            <p:ph type="title"/>
          </p:nvPr>
        </p:nvSpPr>
        <p:spPr>
          <a:xfrm>
            <a:off x="274325" y="155450"/>
            <a:ext cx="8624100" cy="10230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689" name="Google Shape;689;p90"/>
          <p:cNvSpPr txBox="1"/>
          <p:nvPr/>
        </p:nvSpPr>
        <p:spPr>
          <a:xfrm>
            <a:off x="630936" y="1735600"/>
            <a:ext cx="8457000" cy="21606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indent="0" lvl="0" marL="457200" rtl="0" algn="l">
              <a:lnSpc>
                <a:spcPct val="115000"/>
              </a:lnSpc>
              <a:spcBef>
                <a:spcPts val="1000"/>
              </a:spcBef>
              <a:spcAft>
                <a:spcPts val="0"/>
              </a:spcAft>
              <a:buNone/>
            </a:pPr>
            <a:r>
              <a:t/>
            </a:r>
            <a:endParaRPr sz="1000">
              <a:solidFill>
                <a:srgbClr val="002B42"/>
              </a:solidFill>
            </a:endParaRPr>
          </a:p>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1"/>
          <p:cNvSpPr txBox="1"/>
          <p:nvPr>
            <p:ph idx="1" type="body"/>
          </p:nvPr>
        </p:nvSpPr>
        <p:spPr>
          <a:xfrm>
            <a:off x="628650" y="1143000"/>
            <a:ext cx="7886700" cy="3584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Char char="●"/>
            </a:pPr>
            <a:r>
              <a:rPr b="1" lang="en" sz="2200"/>
              <a:t>Graphical User Interface</a:t>
            </a:r>
            <a:endParaRPr b="1" sz="2200"/>
          </a:p>
          <a:p>
            <a:pPr indent="-304800" lvl="2" marL="939800" rtl="0" algn="l">
              <a:lnSpc>
                <a:spcPct val="90000"/>
              </a:lnSpc>
              <a:spcBef>
                <a:spcPts val="400"/>
              </a:spcBef>
              <a:spcAft>
                <a:spcPts val="0"/>
              </a:spcAft>
              <a:buClr>
                <a:srgbClr val="002B42"/>
              </a:buClr>
              <a:buSzPts val="2000"/>
              <a:buChar char="●"/>
            </a:pPr>
            <a:r>
              <a:rPr lang="en" sz="2000"/>
              <a:t>Consists of windows, icons, menus, pointers</a:t>
            </a:r>
            <a:endParaRPr sz="2000"/>
          </a:p>
          <a:p>
            <a:pPr indent="-304800" lvl="2" marL="939800" rtl="0" algn="l">
              <a:lnSpc>
                <a:spcPct val="90000"/>
              </a:lnSpc>
              <a:spcBef>
                <a:spcPts val="400"/>
              </a:spcBef>
              <a:spcAft>
                <a:spcPts val="0"/>
              </a:spcAft>
              <a:buClr>
                <a:srgbClr val="002B42"/>
              </a:buClr>
              <a:buSzPts val="2000"/>
              <a:buChar char="●"/>
            </a:pPr>
            <a:r>
              <a:rPr lang="en" sz="2000"/>
              <a:t>Not always available for bioinformatics</a:t>
            </a:r>
            <a:endParaRPr sz="2000"/>
          </a:p>
          <a:p>
            <a:pPr indent="-165100" lvl="1" marL="596900" rtl="0" algn="l">
              <a:lnSpc>
                <a:spcPct val="90000"/>
              </a:lnSpc>
              <a:spcBef>
                <a:spcPts val="400"/>
              </a:spcBef>
              <a:spcAft>
                <a:spcPts val="0"/>
              </a:spcAft>
              <a:buClr>
                <a:srgbClr val="002B42"/>
              </a:buClr>
              <a:buSzPts val="1400"/>
              <a:buNone/>
            </a:pPr>
            <a:r>
              <a:t/>
            </a:r>
            <a:endParaRPr sz="2000"/>
          </a:p>
          <a:p>
            <a:pPr indent="-381000" lvl="0" marL="342900" rtl="0" algn="l">
              <a:lnSpc>
                <a:spcPct val="90000"/>
              </a:lnSpc>
              <a:spcBef>
                <a:spcPts val="800"/>
              </a:spcBef>
              <a:spcAft>
                <a:spcPts val="0"/>
              </a:spcAft>
              <a:buClr>
                <a:srgbClr val="002B42"/>
              </a:buClr>
              <a:buSzPts val="2200"/>
              <a:buChar char="●"/>
            </a:pPr>
            <a:r>
              <a:rPr b="1" lang="en" sz="2200"/>
              <a:t>Command Line Interface</a:t>
            </a:r>
            <a:endParaRPr b="1" sz="2200"/>
          </a:p>
          <a:p>
            <a:pPr indent="-304800" lvl="2" marL="939800" rtl="0" algn="l">
              <a:lnSpc>
                <a:spcPct val="90000"/>
              </a:lnSpc>
              <a:spcBef>
                <a:spcPts val="400"/>
              </a:spcBef>
              <a:spcAft>
                <a:spcPts val="0"/>
              </a:spcAft>
              <a:buClr>
                <a:srgbClr val="002B42"/>
              </a:buClr>
              <a:buSzPts val="2000"/>
              <a:buChar char="●"/>
            </a:pPr>
            <a:r>
              <a:rPr lang="en" sz="2000"/>
              <a:t>Text based </a:t>
            </a:r>
            <a:endParaRPr sz="2000"/>
          </a:p>
          <a:p>
            <a:pPr indent="-304800" lvl="2" marL="939800" rtl="0" algn="l">
              <a:lnSpc>
                <a:spcPct val="90000"/>
              </a:lnSpc>
              <a:spcBef>
                <a:spcPts val="400"/>
              </a:spcBef>
              <a:spcAft>
                <a:spcPts val="0"/>
              </a:spcAft>
              <a:buClr>
                <a:srgbClr val="002B42"/>
              </a:buClr>
              <a:buSzPts val="2000"/>
              <a:buChar char="●"/>
            </a:pPr>
            <a:r>
              <a:rPr lang="en" sz="2000"/>
              <a:t>Allow automation by scripting</a:t>
            </a:r>
            <a:endParaRPr sz="2000"/>
          </a:p>
          <a:p>
            <a:pPr indent="-304800" lvl="2" marL="939800" rtl="0" algn="l">
              <a:lnSpc>
                <a:spcPct val="90000"/>
              </a:lnSpc>
              <a:spcBef>
                <a:spcPts val="400"/>
              </a:spcBef>
              <a:spcAft>
                <a:spcPts val="0"/>
              </a:spcAft>
              <a:buClr>
                <a:srgbClr val="002B42"/>
              </a:buClr>
              <a:buSzPts val="2000"/>
              <a:buChar char="●"/>
            </a:pPr>
            <a:r>
              <a:rPr lang="en" sz="2000"/>
              <a:t>Examples</a:t>
            </a:r>
            <a:endParaRPr sz="2000"/>
          </a:p>
          <a:p>
            <a:pPr indent="-266700" lvl="4" marL="1587500" rtl="0" algn="l">
              <a:lnSpc>
                <a:spcPct val="90000"/>
              </a:lnSpc>
              <a:spcBef>
                <a:spcPts val="400"/>
              </a:spcBef>
              <a:spcAft>
                <a:spcPts val="0"/>
              </a:spcAft>
              <a:buClr>
                <a:srgbClr val="002B42"/>
              </a:buClr>
              <a:buSzPts val="1800"/>
              <a:buChar char="●"/>
            </a:pPr>
            <a:r>
              <a:rPr lang="en" sz="1800"/>
              <a:t>Wynton CLI</a:t>
            </a:r>
            <a:endParaRPr sz="1800"/>
          </a:p>
          <a:p>
            <a:pPr indent="-266700" lvl="4" marL="1587500" rtl="0" algn="l">
              <a:lnSpc>
                <a:spcPct val="90000"/>
              </a:lnSpc>
              <a:spcBef>
                <a:spcPts val="400"/>
              </a:spcBef>
              <a:spcAft>
                <a:spcPts val="0"/>
              </a:spcAft>
              <a:buClr>
                <a:srgbClr val="002B42"/>
              </a:buClr>
              <a:buSzPts val="1800"/>
              <a:buChar char="●"/>
            </a:pPr>
            <a:r>
              <a:rPr lang="en" sz="1800"/>
              <a:t>MacOS: Terminal</a:t>
            </a:r>
            <a:endParaRPr sz="1800"/>
          </a:p>
          <a:p>
            <a:pPr indent="-266700" lvl="4" marL="1587500" rtl="0" algn="l">
              <a:lnSpc>
                <a:spcPct val="90000"/>
              </a:lnSpc>
              <a:spcBef>
                <a:spcPts val="400"/>
              </a:spcBef>
              <a:spcAft>
                <a:spcPts val="0"/>
              </a:spcAft>
              <a:buClr>
                <a:srgbClr val="002B42"/>
              </a:buClr>
              <a:buSzPts val="1800"/>
              <a:buChar char="●"/>
            </a:pPr>
            <a:r>
              <a:rPr lang="en" sz="1800"/>
              <a:t>Windows: Command Prompt, PuTTY</a:t>
            </a:r>
            <a:endParaRPr sz="1800"/>
          </a:p>
        </p:txBody>
      </p:sp>
      <p:sp>
        <p:nvSpPr>
          <p:cNvPr id="695" name="Google Shape;695;p91"/>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Command line interfaces allow scripting</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2"/>
          <p:cNvSpPr txBox="1"/>
          <p:nvPr>
            <p:ph idx="1" type="body"/>
          </p:nvPr>
        </p:nvSpPr>
        <p:spPr>
          <a:xfrm>
            <a:off x="628650" y="1632697"/>
            <a:ext cx="3682200" cy="30825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How to access Wynton? Visit:</a:t>
            </a:r>
            <a:endParaRPr/>
          </a:p>
          <a:p>
            <a:pPr indent="0" lvl="1" marL="342900" rtl="0" algn="l">
              <a:lnSpc>
                <a:spcPct val="90000"/>
              </a:lnSpc>
              <a:spcBef>
                <a:spcPts val="400"/>
              </a:spcBef>
              <a:spcAft>
                <a:spcPts val="0"/>
              </a:spcAft>
              <a:buClr>
                <a:srgbClr val="002B42"/>
              </a:buClr>
              <a:buSzPts val="1400"/>
              <a:buNone/>
            </a:pPr>
            <a:r>
              <a:rPr lang="en" u="sng">
                <a:solidFill>
                  <a:schemeClr val="hlink"/>
                </a:solidFill>
                <a:hlinkClick r:id="rId3"/>
              </a:rPr>
              <a:t>https://wynton.ucsf.edu/hpc/get-started/access-cluster.html</a:t>
            </a:r>
            <a:endParaRPr/>
          </a:p>
          <a:p>
            <a:pPr indent="0" lvl="0" marL="88900" rtl="0" algn="l">
              <a:lnSpc>
                <a:spcPct val="90000"/>
              </a:lnSpc>
              <a:spcBef>
                <a:spcPts val="800"/>
              </a:spcBef>
              <a:spcAft>
                <a:spcPts val="0"/>
              </a:spcAft>
              <a:buClr>
                <a:srgbClr val="002B42"/>
              </a:buClr>
              <a:buSzPts val="1700"/>
              <a:buNone/>
            </a:pPr>
            <a:r>
              <a:t/>
            </a:r>
            <a:endParaRPr/>
          </a:p>
          <a:p>
            <a:pPr indent="-349250" lvl="0" marL="431800" rtl="0" algn="l">
              <a:lnSpc>
                <a:spcPct val="90000"/>
              </a:lnSpc>
              <a:spcBef>
                <a:spcPts val="800"/>
              </a:spcBef>
              <a:spcAft>
                <a:spcPts val="0"/>
              </a:spcAft>
              <a:buClr>
                <a:srgbClr val="002B42"/>
              </a:buClr>
              <a:buSzPts val="1700"/>
              <a:buChar char="●"/>
            </a:pPr>
            <a:r>
              <a:rPr lang="en"/>
              <a:t>Most universities/ institutions doing data-intensive science have HPC cluster on campus.</a:t>
            </a:r>
            <a:endParaRPr/>
          </a:p>
        </p:txBody>
      </p:sp>
      <p:sp>
        <p:nvSpPr>
          <p:cNvPr id="702" name="Google Shape;702;p92"/>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703" name="Google Shape;703;p92"/>
          <p:cNvPicPr preferRelativeResize="0"/>
          <p:nvPr/>
        </p:nvPicPr>
        <p:blipFill rotWithShape="1">
          <a:blip r:embed="rId4">
            <a:alphaModFix/>
          </a:blip>
          <a:srcRect b="0" l="0" r="0" t="0"/>
          <a:stretch/>
        </p:blipFill>
        <p:spPr>
          <a:xfrm>
            <a:off x="4310743" y="1358384"/>
            <a:ext cx="4650377" cy="3044190"/>
          </a:xfrm>
          <a:prstGeom prst="rect">
            <a:avLst/>
          </a:prstGeom>
          <a:noFill/>
          <a:ln>
            <a:noFill/>
          </a:ln>
        </p:spPr>
      </p:pic>
      <p:sp>
        <p:nvSpPr>
          <p:cNvPr id="704" name="Google Shape;704;p92"/>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705" name="Google Shape;705;p92"/>
          <p:cNvSpPr txBox="1"/>
          <p:nvPr/>
        </p:nvSpPr>
        <p:spPr>
          <a:xfrm>
            <a:off x="272400" y="152400"/>
            <a:ext cx="8571000" cy="10809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Wynton is a high-performance computing (HPC) system for UCSF affiliates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3"/>
          <p:cNvSpPr txBox="1"/>
          <p:nvPr>
            <p:ph idx="1" type="body"/>
          </p:nvPr>
        </p:nvSpPr>
        <p:spPr>
          <a:xfrm>
            <a:off x="628650" y="1371600"/>
            <a:ext cx="3966300" cy="34776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Tools are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215900" lvl="1" marL="596900" rtl="0" algn="l">
              <a:lnSpc>
                <a:spcPct val="90000"/>
              </a:lnSpc>
              <a:spcBef>
                <a:spcPts val="400"/>
              </a:spcBef>
              <a:spcAft>
                <a:spcPts val="0"/>
              </a:spcAft>
              <a:buClr>
                <a:srgbClr val="002B42"/>
              </a:buClr>
              <a:buSzPts val="7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Dependencies complicate installations</a:t>
            </a:r>
            <a:endParaRPr/>
          </a:p>
          <a:p>
            <a:pPr indent="-254000" lvl="1" marL="596900" rtl="0" algn="l">
              <a:lnSpc>
                <a:spcPct val="90000"/>
              </a:lnSpc>
              <a:spcBef>
                <a:spcPts val="400"/>
              </a:spcBef>
              <a:spcAft>
                <a:spcPts val="0"/>
              </a:spcAft>
              <a:buClr>
                <a:srgbClr val="002B42"/>
              </a:buClr>
              <a:buSzPts val="1400"/>
              <a:buChar char="●"/>
            </a:pPr>
            <a:r>
              <a:rPr lang="en"/>
              <a:t>Dependencies are also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304800" lvl="0" marL="342900" rtl="0" algn="l">
              <a:lnSpc>
                <a:spcPct val="90000"/>
              </a:lnSpc>
              <a:spcBef>
                <a:spcPts val="800"/>
              </a:spcBef>
              <a:spcAft>
                <a:spcPts val="0"/>
              </a:spcAft>
              <a:buClr>
                <a:srgbClr val="002B42"/>
              </a:buClr>
              <a:buSzPts val="7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Different labs use different programming languages</a:t>
            </a:r>
            <a:endParaRPr/>
          </a:p>
        </p:txBody>
      </p:sp>
      <p:sp>
        <p:nvSpPr>
          <p:cNvPr id="712" name="Google Shape;712;p93"/>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713" name="Google Shape;713;p93"/>
          <p:cNvPicPr preferRelativeResize="0"/>
          <p:nvPr/>
        </p:nvPicPr>
        <p:blipFill rotWithShape="1">
          <a:blip r:embed="rId3">
            <a:alphaModFix/>
          </a:blip>
          <a:srcRect b="0" l="0" r="0" t="0"/>
          <a:stretch/>
        </p:blipFill>
        <p:spPr>
          <a:xfrm>
            <a:off x="4999808" y="1331714"/>
            <a:ext cx="3886201" cy="3435549"/>
          </a:xfrm>
          <a:prstGeom prst="rect">
            <a:avLst/>
          </a:prstGeom>
          <a:noFill/>
          <a:ln>
            <a:noFill/>
          </a:ln>
        </p:spPr>
      </p:pic>
      <p:sp>
        <p:nvSpPr>
          <p:cNvPr id="714" name="Google Shape;714;p93"/>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Containers enable reproducibility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4"/>
          <p:cNvSpPr txBox="1"/>
          <p:nvPr>
            <p:ph idx="1" type="body"/>
          </p:nvPr>
        </p:nvSpPr>
        <p:spPr>
          <a:xfrm>
            <a:off x="628649" y="1407362"/>
            <a:ext cx="3584100" cy="31380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Containerization software examples:</a:t>
            </a:r>
            <a:endParaRPr/>
          </a:p>
          <a:p>
            <a:pPr indent="-254000" lvl="1" marL="596900" rtl="0" algn="l">
              <a:lnSpc>
                <a:spcPct val="90000"/>
              </a:lnSpc>
              <a:spcBef>
                <a:spcPts val="400"/>
              </a:spcBef>
              <a:spcAft>
                <a:spcPts val="0"/>
              </a:spcAft>
              <a:buClr>
                <a:srgbClr val="002B42"/>
              </a:buClr>
              <a:buSzPts val="1400"/>
              <a:buChar char="●"/>
            </a:pPr>
            <a:r>
              <a:rPr lang="en"/>
              <a:t>Singularity </a:t>
            </a:r>
            <a:endParaRPr/>
          </a:p>
          <a:p>
            <a:pPr indent="-254000" lvl="1" marL="596900" rtl="0" algn="l">
              <a:lnSpc>
                <a:spcPct val="90000"/>
              </a:lnSpc>
              <a:spcBef>
                <a:spcPts val="400"/>
              </a:spcBef>
              <a:spcAft>
                <a:spcPts val="0"/>
              </a:spcAft>
              <a:buClr>
                <a:srgbClr val="002B42"/>
              </a:buClr>
              <a:buSzPts val="1400"/>
              <a:buChar char="●"/>
            </a:pPr>
            <a:r>
              <a:rPr lang="en"/>
              <a:t>Docker (has security issues in the context of HPC)</a:t>
            </a:r>
            <a:endParaRPr/>
          </a:p>
          <a:p>
            <a:pPr indent="-215900" lvl="1" marL="596900" rtl="0" algn="l">
              <a:lnSpc>
                <a:spcPct val="90000"/>
              </a:lnSpc>
              <a:spcBef>
                <a:spcPts val="400"/>
              </a:spcBef>
              <a:spcAft>
                <a:spcPts val="0"/>
              </a:spcAft>
              <a:buClr>
                <a:srgbClr val="002B42"/>
              </a:buClr>
              <a:buSzPts val="500"/>
              <a:buNone/>
            </a:pPr>
            <a:r>
              <a:t/>
            </a:r>
            <a:endParaRPr sz="700"/>
          </a:p>
          <a:p>
            <a:pPr indent="-349250" lvl="0" marL="342900" rtl="0" algn="l">
              <a:lnSpc>
                <a:spcPct val="90000"/>
              </a:lnSpc>
              <a:spcBef>
                <a:spcPts val="800"/>
              </a:spcBef>
              <a:spcAft>
                <a:spcPts val="0"/>
              </a:spcAft>
              <a:buClr>
                <a:srgbClr val="002B42"/>
              </a:buClr>
              <a:buSzPts val="1700"/>
              <a:buFont typeface="Arial"/>
              <a:buChar char="●"/>
            </a:pPr>
            <a:r>
              <a:rPr lang="en"/>
              <a:t>Containers can be deployed on commercial cloud computing platforms, e.g., Amazon Web Services</a:t>
            </a:r>
            <a:endParaRPr/>
          </a:p>
        </p:txBody>
      </p:sp>
      <p:sp>
        <p:nvSpPr>
          <p:cNvPr id="721" name="Google Shape;721;p94"/>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94"/>
          <p:cNvPicPr preferRelativeResize="0"/>
          <p:nvPr/>
        </p:nvPicPr>
        <p:blipFill rotWithShape="1">
          <a:blip r:embed="rId3">
            <a:alphaModFix/>
          </a:blip>
          <a:srcRect b="0" l="1739" r="0" t="1960"/>
          <a:stretch/>
        </p:blipFill>
        <p:spPr>
          <a:xfrm>
            <a:off x="4530575" y="1466025"/>
            <a:ext cx="4105656" cy="3067552"/>
          </a:xfrm>
          <a:prstGeom prst="rect">
            <a:avLst/>
          </a:prstGeom>
          <a:noFill/>
          <a:ln>
            <a:noFill/>
          </a:ln>
        </p:spPr>
      </p:pic>
      <p:sp>
        <p:nvSpPr>
          <p:cNvPr id="723" name="Google Shape;723;p94"/>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724" name="Google Shape;724;p94"/>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 container is like a computer within a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5"/>
          <p:cNvSpPr txBox="1"/>
          <p:nvPr>
            <p:ph idx="1" type="body"/>
          </p:nvPr>
        </p:nvSpPr>
        <p:spPr>
          <a:xfrm>
            <a:off x="628650" y="1407364"/>
            <a:ext cx="7836300" cy="3336600"/>
          </a:xfrm>
          <a:prstGeom prst="rect">
            <a:avLst/>
          </a:prstGeom>
          <a:noFill/>
          <a:ln>
            <a:noFill/>
          </a:ln>
        </p:spPr>
        <p:txBody>
          <a:bodyPr anchorCtr="0" anchor="t" bIns="0" lIns="137150" spcFirstLastPara="1" rIns="0" wrap="square" tIns="0">
            <a:spAutoFit/>
          </a:bodyPr>
          <a:lstStyle/>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Limited support for MacOS</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Even more limited support for Microsoft Windows</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p:txBody>
      </p:sp>
      <p:sp>
        <p:nvSpPr>
          <p:cNvPr id="731" name="Google Shape;731;p95"/>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Best to use singularity with Linux (currently)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161" name="Google Shape;161;p33"/>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 </a:t>
            </a:r>
            <a:endParaRPr sz="1500">
              <a:latin typeface="Arial"/>
              <a:ea typeface="Arial"/>
              <a:cs typeface="Arial"/>
              <a:sym typeface="Arial"/>
            </a:endParaRPr>
          </a:p>
        </p:txBody>
      </p:sp>
      <p:sp>
        <p:nvSpPr>
          <p:cNvPr id="162" name="Google Shape;162;p33"/>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163" name="Google Shape;163;p33"/>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164" name="Google Shape;164;p33"/>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6"/>
          <p:cNvSpPr txBox="1"/>
          <p:nvPr/>
        </p:nvSpPr>
        <p:spPr>
          <a:xfrm>
            <a:off x="4426850" y="4744200"/>
            <a:ext cx="498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Image source: https://pradeep-sg406.medium.com/introduction-to-docker-5212421782df</a:t>
            </a:r>
            <a:endParaRPr sz="900">
              <a:latin typeface="Helvetica Neue"/>
              <a:ea typeface="Helvetica Neue"/>
              <a:cs typeface="Helvetica Neue"/>
              <a:sym typeface="Helvetica Neue"/>
            </a:endParaRPr>
          </a:p>
        </p:txBody>
      </p:sp>
      <p:pic>
        <p:nvPicPr>
          <p:cNvPr id="737" name="Google Shape;737;p96"/>
          <p:cNvPicPr preferRelativeResize="0"/>
          <p:nvPr/>
        </p:nvPicPr>
        <p:blipFill>
          <a:blip r:embed="rId3">
            <a:alphaModFix/>
          </a:blip>
          <a:stretch>
            <a:fillRect/>
          </a:stretch>
        </p:blipFill>
        <p:spPr>
          <a:xfrm>
            <a:off x="632525" y="1087400"/>
            <a:ext cx="7878952" cy="3157200"/>
          </a:xfrm>
          <a:prstGeom prst="rect">
            <a:avLst/>
          </a:prstGeom>
          <a:noFill/>
          <a:ln>
            <a:noFill/>
          </a:ln>
        </p:spPr>
      </p:pic>
      <p:sp>
        <p:nvSpPr>
          <p:cNvPr id="738" name="Google Shape;738;p96"/>
          <p:cNvSpPr txBox="1"/>
          <p:nvPr/>
        </p:nvSpPr>
        <p:spPr>
          <a:xfrm>
            <a:off x="272400" y="152400"/>
            <a:ext cx="8571000" cy="858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Docker Container Lifecycle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7"/>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5</a:t>
            </a:r>
            <a:endParaRPr/>
          </a:p>
        </p:txBody>
      </p:sp>
      <p:sp>
        <p:nvSpPr>
          <p:cNvPr id="744" name="Google Shape;744;p97"/>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latin typeface="Arial"/>
                <a:ea typeface="Arial"/>
                <a:cs typeface="Arial"/>
                <a:sym typeface="Arial"/>
              </a:rPr>
              <a:t>Which operating system will you use for the hands-on section</a:t>
            </a:r>
            <a:r>
              <a:rPr lang="en">
                <a:latin typeface="Arial"/>
                <a:ea typeface="Arial"/>
                <a:cs typeface="Arial"/>
                <a:sym typeface="Arial"/>
              </a:rPr>
              <a:t>?</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Mac - Intel chip</a:t>
            </a:r>
            <a:endParaRPr>
              <a:latin typeface="Arial"/>
              <a:ea typeface="Arial"/>
              <a:cs typeface="Arial"/>
              <a:sym typeface="Arial"/>
            </a:endParaRPr>
          </a:p>
          <a:p>
            <a:pPr indent="-254000" lvl="0" marL="685800" rtl="0" algn="l">
              <a:spcBef>
                <a:spcPts val="800"/>
              </a:spcBef>
              <a:spcAft>
                <a:spcPts val="0"/>
              </a:spcAft>
              <a:buSzPts val="1400"/>
              <a:buFont typeface="Arial"/>
              <a:buAutoNum type="arabicPeriod"/>
            </a:pPr>
            <a:r>
              <a:rPr lang="en">
                <a:latin typeface="Arial"/>
                <a:ea typeface="Arial"/>
                <a:cs typeface="Arial"/>
                <a:sym typeface="Arial"/>
              </a:rPr>
              <a:t>Mac - Apple chip</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Windows</a:t>
            </a:r>
            <a:endParaRPr>
              <a:latin typeface="Arial"/>
              <a:ea typeface="Arial"/>
              <a:cs typeface="Arial"/>
              <a:sym typeface="Arial"/>
            </a:endParaRPr>
          </a:p>
          <a:p>
            <a:pPr indent="-254000" lvl="0" marL="685800" rtl="0" algn="l">
              <a:spcBef>
                <a:spcPts val="0"/>
              </a:spcBef>
              <a:spcAft>
                <a:spcPts val="0"/>
              </a:spcAft>
              <a:buSzPts val="1400"/>
              <a:buFont typeface="Arial"/>
              <a:buAutoNum type="arabicPeriod"/>
            </a:pPr>
            <a:r>
              <a:rPr lang="en">
                <a:latin typeface="Arial"/>
                <a:ea typeface="Arial"/>
                <a:cs typeface="Arial"/>
                <a:sym typeface="Arial"/>
              </a:rPr>
              <a:t>Linux</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8"/>
          <p:cNvSpPr txBox="1"/>
          <p:nvPr>
            <p:ph type="title"/>
          </p:nvPr>
        </p:nvSpPr>
        <p:spPr>
          <a:xfrm>
            <a:off x="157850" y="512750"/>
            <a:ext cx="7886700" cy="34272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t/>
            </a:r>
            <a:endParaRPr/>
          </a:p>
          <a:p>
            <a:pPr indent="-417194" lvl="0" marL="457200" rtl="0" algn="l">
              <a:spcBef>
                <a:spcPts val="0"/>
              </a:spcBef>
              <a:spcAft>
                <a:spcPts val="0"/>
              </a:spcAft>
              <a:buSzPct val="165000"/>
              <a:buChar char="●"/>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457200" rtl="0" algn="l">
              <a:spcBef>
                <a:spcPts val="0"/>
              </a:spcBef>
              <a:spcAft>
                <a:spcPts val="0"/>
              </a:spcAft>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417194" lvl="0" marL="457200" rtl="0" algn="l">
              <a:spcBef>
                <a:spcPts val="0"/>
              </a:spcBef>
              <a:spcAft>
                <a:spcPts val="0"/>
              </a:spcAft>
              <a:buSzPct val="100000"/>
              <a:buChar char="●"/>
            </a:pPr>
            <a:r>
              <a:rPr lang="en"/>
              <a:t>How to access public datasets?</a:t>
            </a:r>
            <a:endParaRPr/>
          </a:p>
          <a:p>
            <a:pPr indent="-291465" lvl="1" marL="914400" rtl="0" algn="l">
              <a:spcBef>
                <a:spcPts val="0"/>
              </a:spcBef>
              <a:spcAft>
                <a:spcPts val="0"/>
              </a:spcAft>
              <a:buSzPct val="100000"/>
              <a:buChar char="○"/>
            </a:pPr>
            <a:r>
              <a:rPr lang="en" sz="1100">
                <a:solidFill>
                  <a:schemeClr val="dk1"/>
                </a:solidFill>
              </a:rPr>
              <a:t>Downloading data from GEO</a:t>
            </a:r>
            <a:endParaRPr sz="1100">
              <a:solidFill>
                <a:schemeClr val="dk1"/>
              </a:solidFill>
            </a:endParaRPr>
          </a:p>
          <a:p>
            <a:pPr indent="-291464" lvl="2" marL="1371600" rtl="0" algn="l">
              <a:spcBef>
                <a:spcPts val="0"/>
              </a:spcBef>
              <a:spcAft>
                <a:spcPts val="0"/>
              </a:spcAft>
              <a:buSzPct val="100000"/>
              <a:buChar char="■"/>
            </a:pPr>
            <a:r>
              <a:rPr lang="en" sz="1100" u="sng">
                <a:solidFill>
                  <a:schemeClr val="hlink"/>
                </a:solidFill>
                <a:hlinkClick r:id="rId5"/>
              </a:rPr>
              <a:t>https://bioinformaticsworkbook.org/dataAcquisition/fileTransfer/sra.html#gsc.tab=0</a:t>
            </a:r>
            <a:endParaRPr/>
          </a:p>
          <a:p>
            <a:pPr indent="-291464" lvl="2" marL="1371600" rtl="0" algn="l">
              <a:spcBef>
                <a:spcPts val="0"/>
              </a:spcBef>
              <a:spcAft>
                <a:spcPts val="0"/>
              </a:spcAft>
              <a:buSzPct val="100000"/>
              <a:buChar char="■"/>
            </a:pPr>
            <a:r>
              <a:rPr lang="en" sz="1100" u="sng">
                <a:solidFill>
                  <a:schemeClr val="hlink"/>
                </a:solidFill>
                <a:hlinkClick r:id="rId6"/>
              </a:rPr>
              <a:t>https://erilu.github.io/python-fastq-downloader/</a:t>
            </a:r>
            <a:r>
              <a:rPr lang="en" sz="1100">
                <a:solidFill>
                  <a:schemeClr val="dk1"/>
                </a:solidFill>
              </a:rPr>
              <a:t> </a:t>
            </a:r>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9"/>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100"/>
              <a:t>Session 1: Take-home messages</a:t>
            </a:r>
            <a:endParaRPr sz="3100"/>
          </a:p>
        </p:txBody>
      </p:sp>
      <p:sp>
        <p:nvSpPr>
          <p:cNvPr id="755" name="Google Shape;755;p99"/>
          <p:cNvSpPr txBox="1"/>
          <p:nvPr/>
        </p:nvSpPr>
        <p:spPr>
          <a:xfrm>
            <a:off x="118875" y="736800"/>
            <a:ext cx="8727000" cy="19716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Define your hypothesis and datasets before planning RNA-seq experiment</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Each steps of the analysis can be affected by some kind of bias - Check the quality after each step!</a:t>
            </a:r>
            <a:endParaRPr sz="1900">
              <a:solidFill>
                <a:schemeClr val="dk1"/>
              </a:solidFill>
            </a:endParaRPr>
          </a:p>
          <a:p>
            <a:pPr indent="0" lvl="0" marL="0" rtl="0" algn="l">
              <a:lnSpc>
                <a:spcPct val="90000"/>
              </a:lnSpc>
              <a:spcBef>
                <a:spcPts val="0"/>
              </a:spcBef>
              <a:spcAft>
                <a:spcPts val="0"/>
              </a:spcAft>
              <a:buNone/>
            </a:pPr>
            <a:r>
              <a:t/>
            </a:r>
            <a:endParaRPr sz="15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Be familiar with file formats</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56" name="Google Shape;756;p99"/>
          <p:cNvSpPr txBox="1"/>
          <p:nvPr/>
        </p:nvSpPr>
        <p:spPr>
          <a:xfrm>
            <a:off x="142125" y="4170100"/>
            <a:ext cx="5067900" cy="126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accent2"/>
                </a:solidFill>
              </a:rPr>
              <a:t>If you are not able to attend tomorrow, p</a:t>
            </a:r>
            <a:r>
              <a:rPr b="1" lang="en" sz="2000">
                <a:solidFill>
                  <a:schemeClr val="accent2"/>
                </a:solidFill>
              </a:rPr>
              <a:t>lease take the survey:</a:t>
            </a:r>
            <a:endParaRPr b="1" sz="2000">
              <a:solidFill>
                <a:schemeClr val="accent2"/>
              </a:solidFill>
            </a:endParaRPr>
          </a:p>
          <a:p>
            <a:pPr indent="0" lvl="0" marL="0" rtl="0" algn="l">
              <a:lnSpc>
                <a:spcPct val="90000"/>
              </a:lnSpc>
              <a:spcBef>
                <a:spcPts val="0"/>
              </a:spcBef>
              <a:spcAft>
                <a:spcPts val="0"/>
              </a:spcAft>
              <a:buNone/>
            </a:pPr>
            <a:r>
              <a:rPr lang="en" sz="1900" u="sng">
                <a:solidFill>
                  <a:schemeClr val="hlink"/>
                </a:solidFill>
                <a:hlinkClick r:id="rId3"/>
              </a:rPr>
              <a:t>https://www.surveymonkey.com/r/F75J6VZ</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57" name="Google Shape;757;p99"/>
          <p:cNvSpPr txBox="1"/>
          <p:nvPr/>
        </p:nvSpPr>
        <p:spPr>
          <a:xfrm>
            <a:off x="212825" y="2571750"/>
            <a:ext cx="7934100" cy="2103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800">
                <a:solidFill>
                  <a:srgbClr val="002B42"/>
                </a:solidFill>
              </a:rPr>
              <a:t>Tomorrow: </a:t>
            </a:r>
            <a:endParaRPr b="1" sz="1800">
              <a:solidFill>
                <a:srgbClr val="002B42"/>
              </a:solidFill>
            </a:endParaRPr>
          </a:p>
          <a:p>
            <a:pPr indent="-342900" lvl="0" marL="457200" rtl="0" algn="l">
              <a:spcBef>
                <a:spcPts val="1000"/>
              </a:spcBef>
              <a:spcAft>
                <a:spcPts val="0"/>
              </a:spcAft>
              <a:buClr>
                <a:srgbClr val="002B42"/>
              </a:buClr>
              <a:buSzPts val="1800"/>
              <a:buChar char="●"/>
            </a:pPr>
            <a:r>
              <a:rPr lang="en" sz="1800">
                <a:solidFill>
                  <a:srgbClr val="002B42"/>
                </a:solidFill>
              </a:rPr>
              <a:t>Start with summarizing the steps so far</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Understand the alignment output</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Feature counts</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Demo step by step</a:t>
            </a:r>
            <a:endParaRPr sz="1800">
              <a:solidFill>
                <a:srgbClr val="002B42"/>
              </a:solidFill>
            </a:endParaRPr>
          </a:p>
          <a:p>
            <a:pPr indent="0" lvl="0" marL="0" rtl="0" algn="l">
              <a:spcBef>
                <a:spcPts val="1000"/>
              </a:spcBef>
              <a:spcAft>
                <a:spcPts val="0"/>
              </a:spcAft>
              <a:buNone/>
            </a:pPr>
            <a:r>
              <a:t/>
            </a:r>
            <a:endParaRPr sz="1800">
              <a:solidFill>
                <a:srgbClr val="002B4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0"/>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763" name="Google Shape;763;p100"/>
          <p:cNvSpPr txBox="1"/>
          <p:nvPr>
            <p:ph idx="1" type="body"/>
          </p:nvPr>
        </p:nvSpPr>
        <p:spPr>
          <a:xfrm>
            <a:off x="225500" y="1004175"/>
            <a:ext cx="4023300" cy="37380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Introduction to Linear Mixed Effects Models</a:t>
            </a:r>
            <a:endParaRPr b="1" sz="18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800">
                <a:solidFill>
                  <a:schemeClr val="dk1"/>
                </a:solidFill>
                <a:latin typeface="Arial"/>
                <a:ea typeface="Arial"/>
                <a:cs typeface="Arial"/>
                <a:sym typeface="Arial"/>
              </a:rPr>
              <a:t>September 29–30</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Working on Wynton</a:t>
            </a:r>
            <a:endParaRPr b="1" sz="18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800">
                <a:solidFill>
                  <a:schemeClr val="dk1"/>
                </a:solidFill>
                <a:latin typeface="Arial"/>
                <a:ea typeface="Arial"/>
                <a:cs typeface="Arial"/>
                <a:sym typeface="Arial"/>
              </a:rPr>
              <a:t>October 2–3</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Intermediate RNA-Seq Analysis Using R</a:t>
            </a:r>
            <a:endParaRPr sz="1800">
              <a:solidFill>
                <a:schemeClr val="dk1"/>
              </a:solidFill>
              <a:latin typeface="Arial"/>
              <a:ea typeface="Arial"/>
              <a:cs typeface="Arial"/>
              <a:sym typeface="Arial"/>
            </a:endParaRPr>
          </a:p>
          <a:p>
            <a:pPr indent="0" lvl="0" marL="0" rtl="0" algn="l">
              <a:lnSpc>
                <a:spcPct val="100000"/>
              </a:lnSpc>
              <a:spcBef>
                <a:spcPts val="1000"/>
              </a:spcBef>
              <a:spcAft>
                <a:spcPts val="1000"/>
              </a:spcAft>
              <a:buNone/>
            </a:pPr>
            <a:r>
              <a:rPr lang="en" sz="1800">
                <a:solidFill>
                  <a:schemeClr val="dk1"/>
                </a:solidFill>
                <a:latin typeface="Arial"/>
                <a:ea typeface="Arial"/>
                <a:cs typeface="Arial"/>
                <a:sym typeface="Arial"/>
              </a:rPr>
              <a:t>October 6</a:t>
            </a:r>
            <a:endParaRPr sz="1800">
              <a:solidFill>
                <a:schemeClr val="dk1"/>
              </a:solidFill>
              <a:latin typeface="Arial"/>
              <a:ea typeface="Arial"/>
              <a:cs typeface="Arial"/>
              <a:sym typeface="Arial"/>
            </a:endParaRPr>
          </a:p>
        </p:txBody>
      </p:sp>
      <p:sp>
        <p:nvSpPr>
          <p:cNvPr id="764" name="Google Shape;764;p100"/>
          <p:cNvSpPr txBox="1"/>
          <p:nvPr>
            <p:ph idx="1" type="body"/>
          </p:nvPr>
        </p:nvSpPr>
        <p:spPr>
          <a:xfrm>
            <a:off x="4735037" y="1004176"/>
            <a:ext cx="4023300" cy="37398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Introduction to Pathway Analysis</a:t>
            </a:r>
            <a:endParaRPr sz="18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800">
                <a:solidFill>
                  <a:schemeClr val="dk1"/>
                </a:solidFill>
                <a:latin typeface="Arial"/>
                <a:ea typeface="Arial"/>
                <a:cs typeface="Arial"/>
                <a:sym typeface="Arial"/>
              </a:rPr>
              <a:t>October 16</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Statistics of Enrichment Analysis Methods</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lang="en" sz="1800">
                <a:solidFill>
                  <a:schemeClr val="dk1"/>
                </a:solidFill>
                <a:latin typeface="Arial"/>
                <a:ea typeface="Arial"/>
                <a:cs typeface="Arial"/>
                <a:sym typeface="Arial"/>
              </a:rPr>
              <a:t>October 20–21</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sz="18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800">
                <a:solidFill>
                  <a:schemeClr val="accent2"/>
                </a:solidFill>
                <a:latin typeface="Arial"/>
                <a:ea typeface="Arial"/>
                <a:cs typeface="Arial"/>
                <a:sym typeface="Arial"/>
              </a:rPr>
              <a:t>Single Cell RNA-Seq Analysis</a:t>
            </a:r>
            <a:endParaRPr sz="1800">
              <a:solidFill>
                <a:schemeClr val="dk1"/>
              </a:solidFill>
              <a:latin typeface="Arial"/>
              <a:ea typeface="Arial"/>
              <a:cs typeface="Arial"/>
              <a:sym typeface="Arial"/>
            </a:endParaRPr>
          </a:p>
          <a:p>
            <a:pPr indent="0" lvl="0" marL="0" rtl="0" algn="l">
              <a:lnSpc>
                <a:spcPct val="100000"/>
              </a:lnSpc>
              <a:spcBef>
                <a:spcPts val="1000"/>
              </a:spcBef>
              <a:spcAft>
                <a:spcPts val="1000"/>
              </a:spcAft>
              <a:buNone/>
            </a:pPr>
            <a:r>
              <a:rPr lang="en" sz="1800">
                <a:solidFill>
                  <a:schemeClr val="dk1"/>
                </a:solidFill>
                <a:latin typeface="Arial"/>
                <a:ea typeface="Arial"/>
                <a:cs typeface="Arial"/>
                <a:sym typeface="Arial"/>
              </a:rPr>
              <a:t>October 27–28</a:t>
            </a:r>
            <a:endParaRPr sz="18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1"/>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771" name="Google Shape;771;p101"/>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September 22-23, 2025</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02"/>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this workshop</a:t>
            </a:r>
            <a:endParaRPr/>
          </a:p>
        </p:txBody>
      </p:sp>
      <p:sp>
        <p:nvSpPr>
          <p:cNvPr id="777" name="Google Shape;777;p102"/>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all_steps_docker_desktop_mac.sh</a:t>
            </a:r>
            <a:endParaRPr sz="1900"/>
          </a:p>
          <a:p>
            <a:pPr indent="-349250" lvl="0" marL="457200" rtl="0" algn="l">
              <a:lnSpc>
                <a:spcPct val="110000"/>
              </a:lnSpc>
              <a:spcBef>
                <a:spcPts val="0"/>
              </a:spcBef>
              <a:spcAft>
                <a:spcPts val="0"/>
              </a:spcAft>
              <a:buSzPts val="1900"/>
              <a:buFont typeface="Helvetica Neue"/>
              <a:buAutoNum type="arabicPeriod"/>
            </a:pPr>
            <a:r>
              <a:rPr lang="en" sz="1900"/>
              <a:t>all_steps_docker_desktop_windows.sh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Clr>
                <a:schemeClr val="dk1"/>
              </a:buClr>
              <a:buSzPts val="1100"/>
              <a:buFont typeface="Arial"/>
              <a:buNone/>
            </a:pPr>
            <a:r>
              <a:t/>
            </a:r>
            <a:endParaRPr sz="1900"/>
          </a:p>
          <a:p>
            <a:pPr indent="0" lvl="0" marL="0" rtl="0" algn="l">
              <a:lnSpc>
                <a:spcPct val="110000"/>
              </a:lnSpc>
              <a:spcBef>
                <a:spcPts val="800"/>
              </a:spcBef>
              <a:spcAft>
                <a:spcPts val="0"/>
              </a:spcAft>
              <a:buNone/>
            </a:pPr>
            <a:r>
              <a:t/>
            </a:r>
            <a:endParaRPr sz="1900"/>
          </a:p>
        </p:txBody>
      </p:sp>
      <p:sp>
        <p:nvSpPr>
          <p:cNvPr id="778" name="Google Shape;778;p102"/>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3"/>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784" name="Google Shape;784;p103"/>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RNA-seq experiments and protocols overview</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Understanding the sequencer output</a:t>
            </a:r>
            <a:endParaRPr sz="15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From sequencer output to FastQC </a:t>
            </a:r>
            <a:endParaRPr b="1" sz="14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From FastaQC to Trimming</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Mapping to reference genome</a:t>
            </a:r>
            <a:endParaRPr sz="1700">
              <a:solidFill>
                <a:srgbClr val="888888"/>
              </a:solidFill>
              <a:latin typeface="Arial"/>
              <a:ea typeface="Arial"/>
              <a:cs typeface="Arial"/>
              <a:sym typeface="Arial"/>
            </a:endParaRPr>
          </a:p>
          <a:p>
            <a:pPr indent="0" lvl="0" marL="914400" rtl="0" algn="l">
              <a:lnSpc>
                <a:spcPct val="100000"/>
              </a:lnSpc>
              <a:spcBef>
                <a:spcPts val="1000"/>
              </a:spcBef>
              <a:spcAft>
                <a:spcPts val="0"/>
              </a:spcAft>
              <a:buNone/>
            </a:pPr>
            <a:r>
              <a:rPr lang="en" sz="1700">
                <a:solidFill>
                  <a:srgbClr val="888888"/>
                </a:solidFill>
                <a:latin typeface="Arial"/>
                <a:ea typeface="Arial"/>
                <a:cs typeface="Arial"/>
                <a:sym typeface="Arial"/>
              </a:rPr>
              <a:t>Break</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Introduction to docker and setup</a:t>
            </a:r>
            <a:endParaRPr sz="1700">
              <a:solidFill>
                <a:srgbClr val="888888"/>
              </a:solidFill>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(day2)</a:t>
            </a:r>
            <a:endParaRPr b="1" sz="1900">
              <a:solidFill>
                <a:schemeClr val="accent2"/>
              </a:solidFill>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Summarize steps so far</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800">
                <a:latin typeface="Arial"/>
                <a:ea typeface="Arial"/>
                <a:cs typeface="Arial"/>
                <a:sym typeface="Arial"/>
              </a:rPr>
              <a:t>From alignment to counting features </a:t>
            </a:r>
            <a:endParaRPr sz="1800">
              <a:latin typeface="Arial"/>
              <a:ea typeface="Arial"/>
              <a:cs typeface="Arial"/>
              <a:sym typeface="Arial"/>
            </a:endParaRPr>
          </a:p>
          <a:p>
            <a:pPr indent="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Demo</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 sz="1800">
                <a:latin typeface="Arial"/>
                <a:ea typeface="Arial"/>
                <a:cs typeface="Arial"/>
                <a:sym typeface="Arial"/>
              </a:rPr>
              <a:t>Additional resources</a:t>
            </a:r>
            <a:endParaRPr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4"/>
          <p:cNvSpPr txBox="1"/>
          <p:nvPr/>
        </p:nvSpPr>
        <p:spPr>
          <a:xfrm>
            <a:off x="515800" y="3051725"/>
            <a:ext cx="86283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2</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a:t>
            </a:r>
            <a:r>
              <a:rPr b="1" lang="en" sz="2300">
                <a:solidFill>
                  <a:schemeClr val="dk1"/>
                </a:solidFill>
              </a:rPr>
              <a:t>Docker, FastaQC, </a:t>
            </a:r>
            <a:r>
              <a:rPr b="1" lang="en" sz="2300">
                <a:solidFill>
                  <a:schemeClr val="dk1"/>
                </a:solidFill>
              </a:rPr>
              <a:t>cutadapt, STAR, featureCounts </a:t>
            </a:r>
            <a:endParaRPr b="1" sz="23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05"/>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RNA-seq - summary</a:t>
            </a:r>
            <a:endParaRPr sz="2900"/>
          </a:p>
        </p:txBody>
      </p:sp>
      <p:sp>
        <p:nvSpPr>
          <p:cNvPr id="795" name="Google Shape;795;p105"/>
          <p:cNvSpPr txBox="1"/>
          <p:nvPr/>
        </p:nvSpPr>
        <p:spPr>
          <a:xfrm>
            <a:off x="293000" y="4329450"/>
            <a:ext cx="5371500" cy="71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Single_read.fastq</a:t>
            </a:r>
            <a:endParaRPr>
              <a:solidFill>
                <a:schemeClr val="dk1"/>
              </a:solidFill>
              <a:latin typeface="Helvetica Neue"/>
              <a:ea typeface="Helvetica Neue"/>
              <a:cs typeface="Helvetica Neue"/>
              <a:sym typeface="Helvetica Neue"/>
            </a:endParaRPr>
          </a:p>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Bacteria_GATTACA_L001_R1_001.fastq</a:t>
            </a:r>
            <a:endParaRPr sz="700">
              <a:solidFill>
                <a:schemeClr val="dk1"/>
              </a:solidFill>
            </a:endParaRPr>
          </a:p>
        </p:txBody>
      </p:sp>
      <p:pic>
        <p:nvPicPr>
          <p:cNvPr id="796" name="Google Shape;796;p105"/>
          <p:cNvPicPr preferRelativeResize="0"/>
          <p:nvPr/>
        </p:nvPicPr>
        <p:blipFill>
          <a:blip r:embed="rId3">
            <a:alphaModFix/>
          </a:blip>
          <a:stretch>
            <a:fillRect/>
          </a:stretch>
        </p:blipFill>
        <p:spPr>
          <a:xfrm>
            <a:off x="700450" y="457591"/>
            <a:ext cx="6701295" cy="38718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Library preparation affects the downstream analysis  </a:t>
            </a:r>
            <a:endParaRPr/>
          </a:p>
        </p:txBody>
      </p:sp>
      <p:sp>
        <p:nvSpPr>
          <p:cNvPr id="170" name="Google Shape;170;p34"/>
          <p:cNvSpPr txBox="1"/>
          <p:nvPr/>
        </p:nvSpPr>
        <p:spPr>
          <a:xfrm>
            <a:off x="695150" y="1731050"/>
            <a:ext cx="80871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quality is fundamental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extraction method can affect the transcript abundance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Choice of platform and library preparation protocol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6"/>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grpSp>
        <p:nvGrpSpPr>
          <p:cNvPr id="802" name="Google Shape;802;p106"/>
          <p:cNvGrpSpPr/>
          <p:nvPr/>
        </p:nvGrpSpPr>
        <p:grpSpPr>
          <a:xfrm>
            <a:off x="205714" y="603199"/>
            <a:ext cx="3509345" cy="1515643"/>
            <a:chOff x="1031950" y="638658"/>
            <a:chExt cx="9281526" cy="3989585"/>
          </a:xfrm>
        </p:grpSpPr>
        <p:grpSp>
          <p:nvGrpSpPr>
            <p:cNvPr id="803" name="Google Shape;803;p106"/>
            <p:cNvGrpSpPr/>
            <p:nvPr/>
          </p:nvGrpSpPr>
          <p:grpSpPr>
            <a:xfrm>
              <a:off x="1031951" y="638658"/>
              <a:ext cx="6332906" cy="3989585"/>
              <a:chOff x="1031951" y="638658"/>
              <a:chExt cx="6332906" cy="3989585"/>
            </a:xfrm>
          </p:grpSpPr>
          <p:pic>
            <p:nvPicPr>
              <p:cNvPr id="804" name="Google Shape;804;p106"/>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805" name="Google Shape;805;p106"/>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6"/>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6"/>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06"/>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809" name="Google Shape;809;p106"/>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6"/>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106"/>
          <p:cNvSpPr/>
          <p:nvPr/>
        </p:nvSpPr>
        <p:spPr>
          <a:xfrm>
            <a:off x="685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06"/>
          <p:cNvSpPr txBox="1"/>
          <p:nvPr/>
        </p:nvSpPr>
        <p:spPr>
          <a:xfrm>
            <a:off x="22990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format</a:t>
            </a:r>
            <a:endParaRPr b="1">
              <a:solidFill>
                <a:srgbClr val="3D85C6"/>
              </a:solidFill>
              <a:latin typeface="Helvetica Neue"/>
              <a:ea typeface="Helvetica Neue"/>
              <a:cs typeface="Helvetica Neue"/>
              <a:sym typeface="Helvetica Neue"/>
            </a:endParaRPr>
          </a:p>
        </p:txBody>
      </p:sp>
      <p:pic>
        <p:nvPicPr>
          <p:cNvPr id="813" name="Google Shape;813;p106"/>
          <p:cNvPicPr preferRelativeResize="0"/>
          <p:nvPr/>
        </p:nvPicPr>
        <p:blipFill>
          <a:blip r:embed="rId5">
            <a:alphaModFix/>
          </a:blip>
          <a:stretch>
            <a:fillRect/>
          </a:stretch>
        </p:blipFill>
        <p:spPr>
          <a:xfrm>
            <a:off x="4416400" y="857650"/>
            <a:ext cx="3959901" cy="1006750"/>
          </a:xfrm>
          <a:prstGeom prst="rect">
            <a:avLst/>
          </a:prstGeom>
          <a:noFill/>
          <a:ln>
            <a:noFill/>
          </a:ln>
        </p:spPr>
      </p:pic>
      <p:sp>
        <p:nvSpPr>
          <p:cNvPr id="814" name="Google Shape;814;p106"/>
          <p:cNvSpPr/>
          <p:nvPr/>
        </p:nvSpPr>
        <p:spPr>
          <a:xfrm>
            <a:off x="44312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06"/>
          <p:cNvSpPr txBox="1"/>
          <p:nvPr/>
        </p:nvSpPr>
        <p:spPr>
          <a:xfrm>
            <a:off x="65021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file</a:t>
            </a:r>
            <a:endParaRPr b="1">
              <a:solidFill>
                <a:srgbClr val="3D85C6"/>
              </a:solidFill>
              <a:latin typeface="Helvetica Neue"/>
              <a:ea typeface="Helvetica Neue"/>
              <a:cs typeface="Helvetica Neue"/>
              <a:sym typeface="Helvetica Neue"/>
            </a:endParaRPr>
          </a:p>
        </p:txBody>
      </p:sp>
      <p:pic>
        <p:nvPicPr>
          <p:cNvPr id="816" name="Google Shape;816;p106"/>
          <p:cNvPicPr preferRelativeResize="0"/>
          <p:nvPr/>
        </p:nvPicPr>
        <p:blipFill rotWithShape="1">
          <a:blip r:embed="rId6">
            <a:alphaModFix/>
          </a:blip>
          <a:srcRect b="0" l="0" r="49166" t="0"/>
          <a:stretch/>
        </p:blipFill>
        <p:spPr>
          <a:xfrm>
            <a:off x="4493775" y="2745450"/>
            <a:ext cx="2233338" cy="1713600"/>
          </a:xfrm>
          <a:prstGeom prst="rect">
            <a:avLst/>
          </a:prstGeom>
          <a:noFill/>
          <a:ln>
            <a:noFill/>
          </a:ln>
        </p:spPr>
      </p:pic>
      <p:pic>
        <p:nvPicPr>
          <p:cNvPr id="817" name="Google Shape;817;p106"/>
          <p:cNvPicPr preferRelativeResize="0"/>
          <p:nvPr/>
        </p:nvPicPr>
        <p:blipFill>
          <a:blip r:embed="rId7">
            <a:alphaModFix/>
          </a:blip>
          <a:stretch>
            <a:fillRect/>
          </a:stretch>
        </p:blipFill>
        <p:spPr>
          <a:xfrm>
            <a:off x="523026" y="2475863"/>
            <a:ext cx="2874725" cy="2165324"/>
          </a:xfrm>
          <a:prstGeom prst="rect">
            <a:avLst/>
          </a:prstGeom>
          <a:noFill/>
          <a:ln>
            <a:noFill/>
          </a:ln>
        </p:spPr>
      </p:pic>
      <p:sp>
        <p:nvSpPr>
          <p:cNvPr id="818" name="Google Shape;818;p106"/>
          <p:cNvSpPr/>
          <p:nvPr/>
        </p:nvSpPr>
        <p:spPr>
          <a:xfrm>
            <a:off x="68550" y="2382150"/>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6"/>
          <p:cNvSpPr txBox="1"/>
          <p:nvPr/>
        </p:nvSpPr>
        <p:spPr>
          <a:xfrm>
            <a:off x="657575" y="4564975"/>
            <a:ext cx="27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good experiment</a:t>
            </a:r>
            <a:endParaRPr b="1">
              <a:solidFill>
                <a:srgbClr val="3D85C6"/>
              </a:solidFill>
              <a:latin typeface="Helvetica Neue"/>
              <a:ea typeface="Helvetica Neue"/>
              <a:cs typeface="Helvetica Neue"/>
              <a:sym typeface="Helvetica Neue"/>
            </a:endParaRPr>
          </a:p>
        </p:txBody>
      </p:sp>
      <p:sp>
        <p:nvSpPr>
          <p:cNvPr id="820" name="Google Shape;820;p106"/>
          <p:cNvSpPr/>
          <p:nvPr/>
        </p:nvSpPr>
        <p:spPr>
          <a:xfrm>
            <a:off x="4431250" y="2372125"/>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06"/>
          <p:cNvSpPr txBox="1"/>
          <p:nvPr/>
        </p:nvSpPr>
        <p:spPr>
          <a:xfrm>
            <a:off x="4572000" y="4381075"/>
            <a:ext cx="374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bad experiment needs trimming - cutadapt</a:t>
            </a:r>
            <a:endParaRPr b="1">
              <a:solidFill>
                <a:srgbClr val="3D85C6"/>
              </a:solidFill>
              <a:latin typeface="Helvetica Neue"/>
              <a:ea typeface="Helvetica Neue"/>
              <a:cs typeface="Helvetica Neue"/>
              <a:sym typeface="Helvetica Neue"/>
            </a:endParaRPr>
          </a:p>
        </p:txBody>
      </p:sp>
      <p:pic>
        <p:nvPicPr>
          <p:cNvPr id="822" name="Google Shape;822;p106"/>
          <p:cNvPicPr preferRelativeResize="0"/>
          <p:nvPr/>
        </p:nvPicPr>
        <p:blipFill>
          <a:blip r:embed="rId8">
            <a:alphaModFix/>
          </a:blip>
          <a:stretch>
            <a:fillRect/>
          </a:stretch>
        </p:blipFill>
        <p:spPr>
          <a:xfrm>
            <a:off x="6727125" y="3156345"/>
            <a:ext cx="1590301" cy="115108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7"/>
          <p:cNvSpPr txBox="1"/>
          <p:nvPr/>
        </p:nvSpPr>
        <p:spPr>
          <a:xfrm>
            <a:off x="445425" y="3935925"/>
            <a:ext cx="355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Alignment and pseudo-alignment tools</a:t>
            </a:r>
            <a:endParaRPr b="1">
              <a:solidFill>
                <a:srgbClr val="3D85C6"/>
              </a:solidFill>
              <a:latin typeface="Helvetica Neue"/>
              <a:ea typeface="Helvetica Neue"/>
              <a:cs typeface="Helvetica Neue"/>
              <a:sym typeface="Helvetica Neue"/>
            </a:endParaRPr>
          </a:p>
        </p:txBody>
      </p:sp>
      <p:sp>
        <p:nvSpPr>
          <p:cNvPr id="828" name="Google Shape;828;p107"/>
          <p:cNvSpPr txBox="1"/>
          <p:nvPr/>
        </p:nvSpPr>
        <p:spPr>
          <a:xfrm>
            <a:off x="4486600" y="3845050"/>
            <a:ext cx="37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How STAR works</a:t>
            </a:r>
            <a:endParaRPr b="1">
              <a:solidFill>
                <a:srgbClr val="3D85C6"/>
              </a:solidFill>
              <a:latin typeface="Helvetica Neue"/>
              <a:ea typeface="Helvetica Neue"/>
              <a:cs typeface="Helvetica Neue"/>
              <a:sym typeface="Helvetica Neue"/>
            </a:endParaRPr>
          </a:p>
        </p:txBody>
      </p:sp>
      <p:sp>
        <p:nvSpPr>
          <p:cNvPr id="829" name="Google Shape;829;p107"/>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pic>
        <p:nvPicPr>
          <p:cNvPr id="830" name="Google Shape;830;p107"/>
          <p:cNvPicPr preferRelativeResize="0"/>
          <p:nvPr/>
        </p:nvPicPr>
        <p:blipFill>
          <a:blip r:embed="rId3">
            <a:alphaModFix/>
          </a:blip>
          <a:stretch>
            <a:fillRect/>
          </a:stretch>
        </p:blipFill>
        <p:spPr>
          <a:xfrm>
            <a:off x="984750" y="602400"/>
            <a:ext cx="2321074" cy="2112275"/>
          </a:xfrm>
          <a:prstGeom prst="rect">
            <a:avLst/>
          </a:prstGeom>
          <a:noFill/>
          <a:ln>
            <a:noFill/>
          </a:ln>
        </p:spPr>
      </p:pic>
      <p:pic>
        <p:nvPicPr>
          <p:cNvPr id="831" name="Google Shape;831;p107"/>
          <p:cNvPicPr preferRelativeResize="0"/>
          <p:nvPr/>
        </p:nvPicPr>
        <p:blipFill>
          <a:blip r:embed="rId4">
            <a:alphaModFix/>
          </a:blip>
          <a:stretch>
            <a:fillRect/>
          </a:stretch>
        </p:blipFill>
        <p:spPr>
          <a:xfrm>
            <a:off x="4486596" y="882075"/>
            <a:ext cx="4123945" cy="2755260"/>
          </a:xfrm>
          <a:prstGeom prst="rect">
            <a:avLst/>
          </a:prstGeom>
          <a:noFill/>
          <a:ln>
            <a:noFill/>
          </a:ln>
        </p:spPr>
      </p:pic>
      <p:sp>
        <p:nvSpPr>
          <p:cNvPr id="832" name="Google Shape;832;p107"/>
          <p:cNvSpPr/>
          <p:nvPr/>
        </p:nvSpPr>
        <p:spPr>
          <a:xfrm>
            <a:off x="4408625" y="602400"/>
            <a:ext cx="44100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7"/>
          <p:cNvSpPr/>
          <p:nvPr/>
        </p:nvSpPr>
        <p:spPr>
          <a:xfrm>
            <a:off x="125025" y="602400"/>
            <a:ext cx="42003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4" name="Google Shape;834;p107"/>
          <p:cNvPicPr preferRelativeResize="0"/>
          <p:nvPr/>
        </p:nvPicPr>
        <p:blipFill rotWithShape="1">
          <a:blip r:embed="rId5">
            <a:alphaModFix/>
          </a:blip>
          <a:srcRect b="0" l="0" r="0" t="9909"/>
          <a:stretch/>
        </p:blipFill>
        <p:spPr>
          <a:xfrm>
            <a:off x="136125" y="2916437"/>
            <a:ext cx="4044239" cy="50038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8"/>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a:t>
            </a:r>
            <a:endParaRPr/>
          </a:p>
        </p:txBody>
      </p:sp>
      <p:sp>
        <p:nvSpPr>
          <p:cNvPr id="840" name="Google Shape;840;p108"/>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SzPts val="1400"/>
              <a:buAutoNum type="arabicPeriod"/>
            </a:pPr>
            <a:r>
              <a:rPr lang="en"/>
              <a:t>All of the above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09"/>
          <p:cNvSpPr txBox="1"/>
          <p:nvPr>
            <p:ph idx="1" type="body"/>
          </p:nvPr>
        </p:nvSpPr>
        <p:spPr>
          <a:xfrm>
            <a:off x="308925" y="940044"/>
            <a:ext cx="7886700" cy="32634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Arial"/>
              <a:buChar char="●"/>
            </a:pPr>
            <a:r>
              <a:rPr lang="en" sz="2500">
                <a:latin typeface="Arial"/>
                <a:ea typeface="Arial"/>
                <a:cs typeface="Arial"/>
                <a:sym typeface="Arial"/>
              </a:rPr>
              <a:t>Input:</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Alignment BAM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Annotation SAF/GFF/GTF file</a:t>
            </a:r>
            <a:endParaRPr sz="2500">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846" name="Google Shape;846;p109"/>
          <p:cNvPicPr preferRelativeResize="0"/>
          <p:nvPr/>
        </p:nvPicPr>
        <p:blipFill>
          <a:blip r:embed="rId3">
            <a:alphaModFix/>
          </a:blip>
          <a:stretch>
            <a:fillRect/>
          </a:stretch>
        </p:blipFill>
        <p:spPr>
          <a:xfrm>
            <a:off x="403525" y="2228850"/>
            <a:ext cx="5768676" cy="2635599"/>
          </a:xfrm>
          <a:prstGeom prst="rect">
            <a:avLst/>
          </a:prstGeom>
          <a:noFill/>
          <a:ln>
            <a:noFill/>
          </a:ln>
        </p:spPr>
      </p:pic>
      <p:sp>
        <p:nvSpPr>
          <p:cNvPr id="847" name="Google Shape;847;p109"/>
          <p:cNvSpPr txBox="1"/>
          <p:nvPr>
            <p:ph type="title"/>
          </p:nvPr>
        </p:nvSpPr>
        <p:spPr>
          <a:xfrm>
            <a:off x="102475" y="4857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a:t>
            </a:r>
            <a:endParaRPr/>
          </a:p>
        </p:txBody>
      </p:sp>
      <p:sp>
        <p:nvSpPr>
          <p:cNvPr id="848" name="Google Shape;848;p109"/>
          <p:cNvSpPr txBox="1"/>
          <p:nvPr/>
        </p:nvSpPr>
        <p:spPr>
          <a:xfrm>
            <a:off x="6014575" y="3843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meta-feature</a:t>
            </a:r>
            <a:r>
              <a:rPr lang="en" sz="1100">
                <a:solidFill>
                  <a:schemeClr val="dk1"/>
                </a:solidFill>
              </a:rPr>
              <a:t> is the aggregation of a set of features with the same gene_id</a:t>
            </a:r>
            <a:endParaRPr/>
          </a:p>
        </p:txBody>
      </p:sp>
      <p:pic>
        <p:nvPicPr>
          <p:cNvPr id="849" name="Google Shape;849;p109"/>
          <p:cNvPicPr preferRelativeResize="0"/>
          <p:nvPr/>
        </p:nvPicPr>
        <p:blipFill>
          <a:blip r:embed="rId4">
            <a:alphaModFix/>
          </a:blip>
          <a:stretch>
            <a:fillRect/>
          </a:stretch>
        </p:blipFill>
        <p:spPr>
          <a:xfrm>
            <a:off x="5746700" y="1120836"/>
            <a:ext cx="3000000" cy="1108014"/>
          </a:xfrm>
          <a:prstGeom prst="rect">
            <a:avLst/>
          </a:prstGeom>
          <a:noFill/>
          <a:ln>
            <a:noFill/>
          </a:ln>
        </p:spPr>
      </p:pic>
      <p:sp>
        <p:nvSpPr>
          <p:cNvPr id="850" name="Google Shape;850;p109"/>
          <p:cNvSpPr txBox="1"/>
          <p:nvPr/>
        </p:nvSpPr>
        <p:spPr>
          <a:xfrm>
            <a:off x="5746700" y="2251438"/>
            <a:ext cx="3000000" cy="4311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1000"/>
              </a:spcBef>
              <a:spcAft>
                <a:spcPts val="0"/>
              </a:spcAft>
              <a:buNone/>
            </a:pPr>
            <a:r>
              <a:rPr lang="en" sz="1600">
                <a:solidFill>
                  <a:srgbClr val="002B42"/>
                </a:solidFill>
              </a:rPr>
              <a:t>SAF</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0"/>
          <p:cNvSpPr txBox="1"/>
          <p:nvPr>
            <p:ph type="title"/>
          </p:nvPr>
        </p:nvSpPr>
        <p:spPr>
          <a:xfrm>
            <a:off x="114300" y="156025"/>
            <a:ext cx="84531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How many reads overlap annotated regions?</a:t>
            </a:r>
            <a:endParaRPr/>
          </a:p>
        </p:txBody>
      </p:sp>
      <p:sp>
        <p:nvSpPr>
          <p:cNvPr id="856" name="Google Shape;856;p110"/>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00">
              <a:solidFill>
                <a:schemeClr val="accent2"/>
              </a:solidFill>
              <a:latin typeface="Arial"/>
              <a:ea typeface="Arial"/>
              <a:cs typeface="Arial"/>
              <a:sym typeface="Arial"/>
            </a:endParaRPr>
          </a:p>
          <a:p>
            <a:pPr indent="0" lvl="0" marL="457200" rtl="0" algn="l">
              <a:spcBef>
                <a:spcPts val="1000"/>
              </a:spcBef>
              <a:spcAft>
                <a:spcPts val="0"/>
              </a:spcAft>
              <a:buNone/>
            </a:pPr>
            <a:r>
              <a:rPr lang="en" sz="2200">
                <a:solidFill>
                  <a:srgbClr val="002B42"/>
                </a:solidFill>
                <a:latin typeface="Arial"/>
                <a:ea typeface="Arial"/>
                <a:cs typeface="Arial"/>
                <a:sym typeface="Arial"/>
              </a:rPr>
              <a:t>Use </a:t>
            </a:r>
            <a:r>
              <a:rPr lang="en" sz="2200" u="sng">
                <a:solidFill>
                  <a:schemeClr val="hlink"/>
                </a:solidFill>
                <a:latin typeface="Arial"/>
                <a:ea typeface="Arial"/>
                <a:cs typeface="Arial"/>
                <a:sym typeface="Arial"/>
                <a:hlinkClick r:id="rId3"/>
              </a:rPr>
              <a:t>featureCounts</a:t>
            </a:r>
            <a:endParaRPr sz="2200">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p:txBody>
      </p:sp>
      <p:pic>
        <p:nvPicPr>
          <p:cNvPr id="857" name="Google Shape;857;p110"/>
          <p:cNvPicPr preferRelativeResize="0"/>
          <p:nvPr/>
        </p:nvPicPr>
        <p:blipFill rotWithShape="1">
          <a:blip r:embed="rId4">
            <a:alphaModFix/>
          </a:blip>
          <a:srcRect b="0" l="0" r="31497" t="0"/>
          <a:stretch/>
        </p:blipFill>
        <p:spPr>
          <a:xfrm>
            <a:off x="5626050" y="785375"/>
            <a:ext cx="2270150" cy="4187325"/>
          </a:xfrm>
          <a:prstGeom prst="rect">
            <a:avLst/>
          </a:prstGeom>
          <a:noFill/>
          <a:ln>
            <a:noFill/>
          </a:ln>
        </p:spPr>
      </p:pic>
      <p:pic>
        <p:nvPicPr>
          <p:cNvPr id="858" name="Google Shape;858;p110"/>
          <p:cNvPicPr preferRelativeResize="0"/>
          <p:nvPr/>
        </p:nvPicPr>
        <p:blipFill>
          <a:blip r:embed="rId5">
            <a:alphaModFix/>
          </a:blip>
          <a:stretch>
            <a:fillRect/>
          </a:stretch>
        </p:blipFill>
        <p:spPr>
          <a:xfrm>
            <a:off x="114300" y="1828427"/>
            <a:ext cx="5362826" cy="1342949"/>
          </a:xfrm>
          <a:prstGeom prst="rect">
            <a:avLst/>
          </a:prstGeom>
          <a:noFill/>
          <a:ln>
            <a:noFill/>
          </a:ln>
        </p:spPr>
      </p:pic>
      <p:sp>
        <p:nvSpPr>
          <p:cNvPr id="859" name="Google Shape;859;p110"/>
          <p:cNvSpPr txBox="1"/>
          <p:nvPr/>
        </p:nvSpPr>
        <p:spPr>
          <a:xfrm>
            <a:off x="179750" y="3235425"/>
            <a:ext cx="511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None/>
            </a:pPr>
            <a:r>
              <a:rPr lang="en" sz="1700">
                <a:solidFill>
                  <a:schemeClr val="dk1"/>
                </a:solidFill>
              </a:rPr>
              <a:t>N</a:t>
            </a:r>
            <a:r>
              <a:rPr lang="en" sz="1700">
                <a:solidFill>
                  <a:srgbClr val="2A2A2A"/>
                </a:solidFill>
                <a:highlight>
                  <a:schemeClr val="lt1"/>
                </a:highlight>
              </a:rPr>
              <a:t>arrow down the genomic region that could contain features overlapping with the query read</a:t>
            </a:r>
            <a:endParaRPr sz="1700">
              <a:solidFill>
                <a:srgbClr val="2A2A2A"/>
              </a:solidFill>
              <a:highlight>
                <a:schemeClr val="lt1"/>
              </a:highlight>
            </a:endParaRPr>
          </a:p>
          <a:p>
            <a:pPr indent="0" lvl="0" marL="0" rtl="0" algn="l">
              <a:spcBef>
                <a:spcPts val="0"/>
              </a:spcBef>
              <a:spcAft>
                <a:spcPts val="0"/>
              </a:spcAft>
              <a:buNone/>
            </a:pPr>
            <a:r>
              <a:t/>
            </a:r>
            <a:endParaRPr sz="1700"/>
          </a:p>
          <a:p>
            <a:pPr indent="0" lvl="0" marL="0" rtl="0" algn="l">
              <a:spcBef>
                <a:spcPts val="0"/>
              </a:spcBef>
              <a:spcAft>
                <a:spcPts val="0"/>
              </a:spcAft>
              <a:buNone/>
            </a:pPr>
            <a:r>
              <a:rPr lang="en" sz="1700"/>
              <a:t>Hierarchical data structure - features within blocks within bins</a:t>
            </a:r>
            <a:endParaRPr sz="17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11"/>
          <p:cNvSpPr txBox="1"/>
          <p:nvPr>
            <p:ph type="title"/>
          </p:nvPr>
        </p:nvSpPr>
        <p:spPr>
          <a:xfrm>
            <a:off x="117475" y="155450"/>
            <a:ext cx="8891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570"/>
              <a:t>Estimation of the strandness - directionality of the RNA molecule</a:t>
            </a:r>
            <a:endParaRPr sz="2570"/>
          </a:p>
        </p:txBody>
      </p:sp>
      <p:pic>
        <p:nvPicPr>
          <p:cNvPr id="865" name="Google Shape;865;p111"/>
          <p:cNvPicPr preferRelativeResize="0"/>
          <p:nvPr/>
        </p:nvPicPr>
        <p:blipFill>
          <a:blip r:embed="rId3">
            <a:alphaModFix/>
          </a:blip>
          <a:stretch>
            <a:fillRect/>
          </a:stretch>
        </p:blipFill>
        <p:spPr>
          <a:xfrm>
            <a:off x="319925" y="990641"/>
            <a:ext cx="4407407" cy="3637007"/>
          </a:xfrm>
          <a:prstGeom prst="rect">
            <a:avLst/>
          </a:prstGeom>
          <a:noFill/>
          <a:ln>
            <a:noFill/>
          </a:ln>
        </p:spPr>
      </p:pic>
      <p:sp>
        <p:nvSpPr>
          <p:cNvPr id="866" name="Google Shape;866;p111"/>
          <p:cNvSpPr txBox="1"/>
          <p:nvPr/>
        </p:nvSpPr>
        <p:spPr>
          <a:xfrm>
            <a:off x="4938550" y="874125"/>
            <a:ext cx="41292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In a stranded forward library, reads map mostly on the genes located on forward strand (here gene1).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 stranded reverse library, reads map mostly on genes on the reverse strand (here gene2).</a:t>
            </a:r>
            <a:endParaRPr sz="1500"/>
          </a:p>
          <a:p>
            <a:pPr indent="0" lvl="0" marL="457200" rtl="0" algn="l">
              <a:spcBef>
                <a:spcPts val="0"/>
              </a:spcBef>
              <a:spcAft>
                <a:spcPts val="0"/>
              </a:spcAft>
              <a:buNone/>
            </a:pPr>
            <a:r>
              <a:rPr lang="en" sz="1500"/>
              <a:t> </a:t>
            </a:r>
            <a:endParaRPr sz="1500"/>
          </a:p>
          <a:p>
            <a:pPr indent="-323850" lvl="0" marL="457200" rtl="0" algn="l">
              <a:spcBef>
                <a:spcPts val="0"/>
              </a:spcBef>
              <a:spcAft>
                <a:spcPts val="0"/>
              </a:spcAft>
              <a:buSzPts val="1500"/>
              <a:buChar char="●"/>
            </a:pPr>
            <a:r>
              <a:rPr lang="en" sz="1500"/>
              <a:t>With unstranded library, reads maps on genes on both strands.</a:t>
            </a:r>
            <a:endParaRPr sz="1500"/>
          </a:p>
        </p:txBody>
      </p:sp>
      <p:sp>
        <p:nvSpPr>
          <p:cNvPr id="867" name="Google Shape;867;p111"/>
          <p:cNvSpPr txBox="1"/>
          <p:nvPr/>
        </p:nvSpPr>
        <p:spPr>
          <a:xfrm>
            <a:off x="63925" y="4778550"/>
            <a:ext cx="6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https://training.galaxyproject.org/training-material/</a:t>
            </a:r>
            <a:endParaRPr sz="1200">
              <a:solidFill>
                <a:srgbClr val="666666"/>
              </a:solidFill>
            </a:endParaRPr>
          </a:p>
        </p:txBody>
      </p:sp>
      <p:pic>
        <p:nvPicPr>
          <p:cNvPr id="868" name="Google Shape;868;p111"/>
          <p:cNvPicPr preferRelativeResize="0"/>
          <p:nvPr/>
        </p:nvPicPr>
        <p:blipFill>
          <a:blip r:embed="rId4">
            <a:alphaModFix/>
          </a:blip>
          <a:stretch>
            <a:fillRect/>
          </a:stretch>
        </p:blipFill>
        <p:spPr>
          <a:xfrm>
            <a:off x="4997625" y="3367725"/>
            <a:ext cx="4011050" cy="1720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12"/>
          <p:cNvSpPr txBox="1"/>
          <p:nvPr>
            <p:ph type="title"/>
          </p:nvPr>
        </p:nvSpPr>
        <p:spPr>
          <a:xfrm>
            <a:off x="114300" y="15602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 output</a:t>
            </a:r>
            <a:endParaRPr/>
          </a:p>
        </p:txBody>
      </p:sp>
      <p:sp>
        <p:nvSpPr>
          <p:cNvPr id="874" name="Google Shape;874;p112"/>
          <p:cNvSpPr txBox="1"/>
          <p:nvPr>
            <p:ph idx="1" type="body"/>
          </p:nvPr>
        </p:nvSpPr>
        <p:spPr>
          <a:xfrm>
            <a:off x="60625" y="773544"/>
            <a:ext cx="7886700" cy="3263400"/>
          </a:xfrm>
          <a:prstGeom prst="rect">
            <a:avLst/>
          </a:prstGeom>
        </p:spPr>
        <p:txBody>
          <a:bodyPr anchorCtr="0" anchor="t" bIns="0" lIns="0" spcFirstLastPara="1" rIns="0" wrap="square" tIns="0">
            <a:noAutofit/>
          </a:bodyPr>
          <a:lstStyle/>
          <a:p>
            <a:pPr indent="0" lvl="0" marL="457200" rtl="0" algn="l">
              <a:spcBef>
                <a:spcPts val="1000"/>
              </a:spcBef>
              <a:spcAft>
                <a:spcPts val="0"/>
              </a:spcAft>
              <a:buNone/>
            </a:pPr>
            <a:r>
              <a:t/>
            </a:r>
            <a:endParaRPr sz="2500">
              <a:latin typeface="Arial"/>
              <a:ea typeface="Arial"/>
              <a:cs typeface="Arial"/>
              <a:sym typeface="Arial"/>
            </a:endParaRPr>
          </a:p>
          <a:p>
            <a:pPr indent="-387350" lvl="1" marL="914400" rtl="0" algn="l">
              <a:spcBef>
                <a:spcPts val="100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875" name="Google Shape;875;p112"/>
          <p:cNvPicPr preferRelativeResize="0"/>
          <p:nvPr/>
        </p:nvPicPr>
        <p:blipFill>
          <a:blip r:embed="rId3">
            <a:alphaModFix/>
          </a:blip>
          <a:stretch>
            <a:fillRect/>
          </a:stretch>
        </p:blipFill>
        <p:spPr>
          <a:xfrm>
            <a:off x="4643700" y="1194250"/>
            <a:ext cx="4154950" cy="37560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13"/>
          <p:cNvSpPr txBox="1"/>
          <p:nvPr>
            <p:ph type="title"/>
          </p:nvPr>
        </p:nvSpPr>
        <p:spPr>
          <a:xfrm>
            <a:off x="128200" y="100400"/>
            <a:ext cx="8880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sp>
        <p:nvSpPr>
          <p:cNvPr id="881" name="Google Shape;881;p113"/>
          <p:cNvSpPr txBox="1"/>
          <p:nvPr/>
        </p:nvSpPr>
        <p:spPr>
          <a:xfrm>
            <a:off x="5843075" y="4199125"/>
            <a:ext cx="312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May 19</a:t>
            </a:r>
            <a:r>
              <a:rPr b="1" lang="en" sz="1200">
                <a:solidFill>
                  <a:srgbClr val="262626"/>
                </a:solidFill>
                <a:highlight>
                  <a:srgbClr val="F7F6F3"/>
                </a:highlight>
              </a:rPr>
              <a:t>, 1-4p</a:t>
            </a:r>
            <a:endParaRPr b="1" sz="1200">
              <a:solidFill>
                <a:srgbClr val="262626"/>
              </a:solidFill>
              <a:highlight>
                <a:srgbClr val="F7F6F3"/>
              </a:highlight>
            </a:endParaRPr>
          </a:p>
        </p:txBody>
      </p:sp>
      <p:pic>
        <p:nvPicPr>
          <p:cNvPr id="882" name="Google Shape;882;p113"/>
          <p:cNvPicPr preferRelativeResize="0"/>
          <p:nvPr/>
        </p:nvPicPr>
        <p:blipFill>
          <a:blip r:embed="rId3">
            <a:alphaModFix/>
          </a:blip>
          <a:stretch>
            <a:fillRect/>
          </a:stretch>
        </p:blipFill>
        <p:spPr>
          <a:xfrm>
            <a:off x="64025" y="939950"/>
            <a:ext cx="5037601" cy="2755099"/>
          </a:xfrm>
          <a:prstGeom prst="rect">
            <a:avLst/>
          </a:prstGeom>
          <a:noFill/>
          <a:ln>
            <a:noFill/>
          </a:ln>
        </p:spPr>
      </p:pic>
      <p:sp>
        <p:nvSpPr>
          <p:cNvPr id="883" name="Google Shape;883;p113"/>
          <p:cNvSpPr txBox="1"/>
          <p:nvPr>
            <p:ph idx="1" type="body"/>
          </p:nvPr>
        </p:nvSpPr>
        <p:spPr>
          <a:xfrm>
            <a:off x="4776025" y="1244038"/>
            <a:ext cx="4311000" cy="2692800"/>
          </a:xfrm>
          <a:prstGeom prst="rect">
            <a:avLst/>
          </a:prstGeom>
        </p:spPr>
        <p:txBody>
          <a:bodyPr anchorCtr="0" anchor="t" bIns="0" lIns="0" spcFirstLastPara="1" rIns="0" wrap="square" tIns="0">
            <a:normAutofit/>
          </a:bodyPr>
          <a:lstStyle/>
          <a:p>
            <a:pPr indent="-342900" lvl="0" marL="457200" rtl="0" algn="l">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solidFill>
                <a:srgbClr val="002B42"/>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89" name="Google Shape;889;p11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890" name="Google Shape;890;p11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892" name="Google Shape;892;p114"/>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93" name="Google Shape;893;p11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94" name="Google Shape;894;p114"/>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95" name="Google Shape;895;p11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896" name="Google Shape;896;p114"/>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97" name="Google Shape;897;p114"/>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98" name="Google Shape;898;p11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99" name="Google Shape;899;p11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00" name="Google Shape;900;p11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01" name="Google Shape;901;p11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02" name="Google Shape;902;p11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03" name="Google Shape;903;p11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05" name="Google Shape;905;p11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 name="Google Shape;906;p114"/>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5"/>
          <p:cNvSpPr/>
          <p:nvPr/>
        </p:nvSpPr>
        <p:spPr>
          <a:xfrm>
            <a:off x="628650" y="1320771"/>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2" name="Google Shape;912;p115"/>
          <p:cNvSpPr txBox="1"/>
          <p:nvPr>
            <p:ph idx="1" type="body"/>
          </p:nvPr>
        </p:nvSpPr>
        <p:spPr>
          <a:xfrm>
            <a:off x="628650" y="1407362"/>
            <a:ext cx="8334600" cy="4182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rPr lang="en" sz="1500">
                <a:latin typeface="Lemon"/>
                <a:ea typeface="Lemon"/>
                <a:cs typeface="Lemon"/>
                <a:sym typeface="Lemon"/>
              </a:rPr>
              <a:t>$ Toolname –a 10 –b file.txt –c xyz.fq –o pqrs.tuv</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000"/>
              <a:buNone/>
            </a:pPr>
            <a:r>
              <a:t/>
            </a:r>
            <a:endParaRPr sz="12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Toolname --paramA 10 –b file.txt –c xyz.fq –outFile pqrs.tuv</a:t>
            </a:r>
            <a:endParaRPr sz="15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–t 16 –o ./ Bacteria_GATTACA_L001_R1_001.fastq</a:t>
            </a:r>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 GATTACA –o ./trimmed.fastq input.fastq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913" name="Google Shape;913;p115"/>
          <p:cNvSpPr/>
          <p:nvPr/>
        </p:nvSpPr>
        <p:spPr>
          <a:xfrm>
            <a:off x="628650" y="3159315"/>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4" name="Google Shape;914;p115"/>
          <p:cNvSpPr/>
          <p:nvPr/>
        </p:nvSpPr>
        <p:spPr>
          <a:xfrm>
            <a:off x="628650" y="3760972"/>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5" name="Google Shape;915;p115"/>
          <p:cNvSpPr/>
          <p:nvPr/>
        </p:nvSpPr>
        <p:spPr>
          <a:xfrm>
            <a:off x="628650" y="4351353"/>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6" name="Google Shape;916;p115"/>
          <p:cNvSpPr/>
          <p:nvPr/>
        </p:nvSpPr>
        <p:spPr>
          <a:xfrm>
            <a:off x="628650" y="1861189"/>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7" name="Google Shape;917;p115"/>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of bioinformatics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16"/>
          <p:cNvSpPr txBox="1"/>
          <p:nvPr>
            <p:ph idx="1" type="body"/>
          </p:nvPr>
        </p:nvSpPr>
        <p:spPr>
          <a:xfrm>
            <a:off x="628650" y="1407362"/>
            <a:ext cx="7886700" cy="2222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Arial"/>
                <a:ea typeface="Arial"/>
                <a:cs typeface="Arial"/>
                <a:sym typeface="Arial"/>
              </a:rPr>
              <a:t>Trimming adapters</a:t>
            </a:r>
            <a:endParaRPr/>
          </a:p>
          <a:p>
            <a:pPr indent="0" lvl="0" marL="0" rtl="0" algn="l">
              <a:lnSpc>
                <a:spcPct val="90000"/>
              </a:lnSpc>
              <a:spcBef>
                <a:spcPts val="800"/>
              </a:spcBef>
              <a:spcAft>
                <a:spcPts val="0"/>
              </a:spcAft>
              <a:buClr>
                <a:srgbClr val="002B42"/>
              </a:buClr>
              <a:buSzPts val="600"/>
              <a:buNone/>
            </a:pPr>
            <a:r>
              <a:t/>
            </a:r>
            <a:endParaRPr sz="8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–a file:Adapter_Sequence.fasta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–o ./trimmed.fastq Bacteria_GATTACA_L001_R1_001.fastq</a:t>
            </a:r>
            <a:endParaRPr/>
          </a:p>
          <a:p>
            <a:pPr indent="0" lvl="0" marL="0" rtl="0" algn="l">
              <a:lnSpc>
                <a:spcPct val="90000"/>
              </a:lnSpc>
              <a:spcBef>
                <a:spcPts val="800"/>
              </a:spcBef>
              <a:spcAft>
                <a:spcPts val="0"/>
              </a:spcAft>
              <a:buClr>
                <a:srgbClr val="002B42"/>
              </a:buClr>
              <a:buSzPts val="17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Similarly for other tools</a:t>
            </a:r>
            <a:endParaRPr/>
          </a:p>
        </p:txBody>
      </p:sp>
      <p:sp>
        <p:nvSpPr>
          <p:cNvPr id="923" name="Google Shape;923;p116"/>
          <p:cNvSpPr/>
          <p:nvPr/>
        </p:nvSpPr>
        <p:spPr>
          <a:xfrm>
            <a:off x="628650" y="1825283"/>
            <a:ext cx="7886700" cy="11289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4" name="Google Shape;924;p116"/>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Examples of commands to execute various steps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8" name="Shape 928"/>
        <p:cNvGrpSpPr/>
        <p:nvPr/>
      </p:nvGrpSpPr>
      <p:grpSpPr>
        <a:xfrm>
          <a:off x="0" y="0"/>
          <a:ext cx="0" cy="0"/>
          <a:chOff x="0" y="0"/>
          <a:chExt cx="0" cy="0"/>
        </a:xfrm>
      </p:grpSpPr>
      <p:sp>
        <p:nvSpPr>
          <p:cNvPr id="929" name="Google Shape;929;p117"/>
          <p:cNvSpPr/>
          <p:nvPr/>
        </p:nvSpPr>
        <p:spPr>
          <a:xfrm>
            <a:off x="628650" y="1913254"/>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0" name="Google Shape;930;p117"/>
          <p:cNvSpPr txBox="1"/>
          <p:nvPr>
            <p:ph idx="1" type="body"/>
          </p:nvPr>
        </p:nvSpPr>
        <p:spPr>
          <a:xfrm>
            <a:off x="614550" y="1760850"/>
            <a:ext cx="7886700" cy="3123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t/>
            </a:r>
            <a:endParaRPr sz="1700">
              <a:latin typeface="Lemon"/>
              <a:ea typeface="Lemon"/>
              <a:cs typeface="Lemon"/>
              <a:sym typeface="Lemon"/>
            </a:endParaRPr>
          </a:p>
          <a:p>
            <a:pPr indent="0" lvl="0" marL="0" rtl="0" algn="l">
              <a:lnSpc>
                <a:spcPct val="90000"/>
              </a:lnSpc>
              <a:spcBef>
                <a:spcPts val="0"/>
              </a:spcBef>
              <a:spcAft>
                <a:spcPts val="0"/>
              </a:spcAft>
              <a:buClr>
                <a:srgbClr val="002B42"/>
              </a:buClr>
              <a:buSzPts val="1200"/>
              <a:buNone/>
            </a:pPr>
            <a:r>
              <a:rPr lang="en" sz="1700">
                <a:latin typeface="Lemon"/>
                <a:ea typeface="Lemon"/>
                <a:cs typeface="Lemon"/>
                <a:sym typeface="Lemon"/>
              </a:rPr>
              <a:t>$ singularity exec containername Toolname –a 10 –b file.txt –c xyz.fq –o pqrs.tuv</a:t>
            </a:r>
            <a:endParaRPr sz="17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700">
                <a:latin typeface="Lemon"/>
                <a:ea typeface="Lemon"/>
                <a:cs typeface="Lemon"/>
                <a:sym typeface="Lemon"/>
              </a:rPr>
              <a:t>$ singularity exec  rna_seq_container.sif fastqc –t 16 –o ./ Bacteria_GATTACA_L001_R1_001.fastq</a:t>
            </a:r>
            <a:endParaRPr sz="17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931" name="Google Shape;931;p117"/>
          <p:cNvSpPr/>
          <p:nvPr/>
        </p:nvSpPr>
        <p:spPr>
          <a:xfrm>
            <a:off x="628650" y="3557603"/>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2" name="Google Shape;932;p117"/>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with singularity container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18"/>
          <p:cNvSpPr txBox="1"/>
          <p:nvPr>
            <p:ph idx="1" type="body"/>
          </p:nvPr>
        </p:nvSpPr>
        <p:spPr>
          <a:xfrm>
            <a:off x="628650" y="1254962"/>
            <a:ext cx="5352900" cy="3455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Lots of files on a computer</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Organized in directories which may contain sub-directories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Bioinformatics tools may need file inputs and may output files</a:t>
            </a:r>
            <a:endParaRPr/>
          </a:p>
          <a:p>
            <a:pPr indent="-254000" lvl="1" marL="596900" rtl="0" algn="l">
              <a:lnSpc>
                <a:spcPct val="90000"/>
              </a:lnSpc>
              <a:spcBef>
                <a:spcPts val="400"/>
              </a:spcBef>
              <a:spcAft>
                <a:spcPts val="0"/>
              </a:spcAft>
              <a:buClr>
                <a:srgbClr val="002B42"/>
              </a:buClr>
              <a:buSzPts val="1400"/>
              <a:buChar char="●"/>
            </a:pPr>
            <a:r>
              <a:rPr lang="en"/>
              <a:t>Where are the input files located on the computer?</a:t>
            </a:r>
            <a:endParaRPr/>
          </a:p>
          <a:p>
            <a:pPr indent="-254000" lvl="2" marL="939800" rtl="0" algn="l">
              <a:lnSpc>
                <a:spcPct val="90000"/>
              </a:lnSpc>
              <a:spcBef>
                <a:spcPts val="400"/>
              </a:spcBef>
              <a:spcAft>
                <a:spcPts val="0"/>
              </a:spcAft>
              <a:buClr>
                <a:srgbClr val="002B42"/>
              </a:buClr>
              <a:buSzPts val="1200"/>
              <a:buChar char="●"/>
            </a:pPr>
            <a:r>
              <a:rPr lang="en"/>
              <a:t>Searching entire computer not practical</a:t>
            </a:r>
            <a:endParaRPr/>
          </a:p>
          <a:p>
            <a:pPr indent="-254000" lvl="2" marL="939800" rtl="0" algn="l">
              <a:lnSpc>
                <a:spcPct val="90000"/>
              </a:lnSpc>
              <a:spcBef>
                <a:spcPts val="400"/>
              </a:spcBef>
              <a:spcAft>
                <a:spcPts val="0"/>
              </a:spcAft>
              <a:buClr>
                <a:srgbClr val="002B42"/>
              </a:buClr>
              <a:buSzPts val="1200"/>
              <a:buChar char="●"/>
            </a:pPr>
            <a:r>
              <a:rPr lang="en"/>
              <a:t>What if multiple files have the same name?</a:t>
            </a:r>
            <a:endParaRPr/>
          </a:p>
          <a:p>
            <a:pPr indent="-254000" lvl="1" marL="596900" rtl="0" algn="l">
              <a:lnSpc>
                <a:spcPct val="90000"/>
              </a:lnSpc>
              <a:spcBef>
                <a:spcPts val="400"/>
              </a:spcBef>
              <a:spcAft>
                <a:spcPts val="0"/>
              </a:spcAft>
              <a:buClr>
                <a:srgbClr val="002B42"/>
              </a:buClr>
              <a:buSzPts val="1400"/>
              <a:buChar char="●"/>
            </a:pPr>
            <a:r>
              <a:rPr lang="en"/>
              <a:t>Where should the output files be saved?</a:t>
            </a:r>
            <a:endParaRPr/>
          </a:p>
        </p:txBody>
      </p:sp>
      <p:pic>
        <p:nvPicPr>
          <p:cNvPr id="938" name="Google Shape;938;p118"/>
          <p:cNvPicPr preferRelativeResize="0"/>
          <p:nvPr/>
        </p:nvPicPr>
        <p:blipFill rotWithShape="1">
          <a:blip r:embed="rId3">
            <a:alphaModFix/>
          </a:blip>
          <a:srcRect b="0" l="0" r="0" t="0"/>
          <a:stretch/>
        </p:blipFill>
        <p:spPr>
          <a:xfrm>
            <a:off x="6200775" y="1407350"/>
            <a:ext cx="2366242" cy="2471750"/>
          </a:xfrm>
          <a:prstGeom prst="rect">
            <a:avLst/>
          </a:prstGeom>
          <a:noFill/>
          <a:ln>
            <a:noFill/>
          </a:ln>
        </p:spPr>
      </p:pic>
      <p:sp>
        <p:nvSpPr>
          <p:cNvPr id="939" name="Google Shape;939;p118"/>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 := Location of file on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9"/>
          <p:cNvSpPr txBox="1"/>
          <p:nvPr>
            <p:ph idx="1" type="body"/>
          </p:nvPr>
        </p:nvSpPr>
        <p:spPr>
          <a:xfrm>
            <a:off x="628650" y="1407362"/>
            <a:ext cx="5248500" cy="2737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Lemon"/>
                <a:ea typeface="Lemon"/>
                <a:cs typeface="Lemon"/>
                <a:sym typeface="Lemon"/>
              </a:rPr>
              <a:t>./</a:t>
            </a:r>
            <a:r>
              <a:rPr lang="en"/>
              <a:t>   is for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parent directory of current working directory</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/Root/DirA/DirC/File4</a:t>
            </a:r>
            <a:r>
              <a:rPr lang="en"/>
              <a:t>  is the path of File4 in the image to the right.</a:t>
            </a:r>
            <a:endParaRPr/>
          </a:p>
        </p:txBody>
      </p:sp>
      <p:pic>
        <p:nvPicPr>
          <p:cNvPr id="945" name="Google Shape;945;p119"/>
          <p:cNvPicPr preferRelativeResize="0"/>
          <p:nvPr/>
        </p:nvPicPr>
        <p:blipFill rotWithShape="1">
          <a:blip r:embed="rId3">
            <a:alphaModFix/>
          </a:blip>
          <a:srcRect b="0" l="0" r="0" t="0"/>
          <a:stretch/>
        </p:blipFill>
        <p:spPr>
          <a:xfrm>
            <a:off x="6200775" y="1278500"/>
            <a:ext cx="2489601" cy="2600600"/>
          </a:xfrm>
          <a:prstGeom prst="rect">
            <a:avLst/>
          </a:prstGeom>
          <a:noFill/>
          <a:ln>
            <a:noFill/>
          </a:ln>
        </p:spPr>
      </p:pic>
      <p:sp>
        <p:nvSpPr>
          <p:cNvPr id="946" name="Google Shape;946;p119"/>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20"/>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52" name="Google Shape;952;p120"/>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53" name="Google Shape;953;p120"/>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20"/>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55" name="Google Shape;955;p120"/>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56" name="Google Shape;956;p120"/>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57" name="Google Shape;957;p120"/>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58" name="Google Shape;958;p120"/>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959" name="Google Shape;959;p120"/>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60" name="Google Shape;960;p120"/>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61" name="Google Shape;961;p120"/>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62" name="Google Shape;962;p120"/>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63" name="Google Shape;963;p120"/>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64" name="Google Shape;964;p120"/>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65" name="Google Shape;965;p120"/>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66" name="Google Shape;966;p120"/>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20"/>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68" name="Google Shape;968;p120"/>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9" name="Google Shape;969;p120"/>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1"/>
          <p:cNvSpPr txBox="1"/>
          <p:nvPr/>
        </p:nvSpPr>
        <p:spPr>
          <a:xfrm>
            <a:off x="135900" y="821200"/>
            <a:ext cx="8707800" cy="4085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Small dataset with 100k reads (for practice only).</a:t>
            </a:r>
            <a:endParaRPr sz="2000">
              <a:solidFill>
                <a:srgbClr val="002B42"/>
              </a:solidFill>
            </a:endParaRPr>
          </a:p>
          <a:p>
            <a:pPr indent="-355600" lvl="1" marL="914400" rtl="0" algn="l">
              <a:lnSpc>
                <a:spcPct val="115000"/>
              </a:lnSpc>
              <a:spcBef>
                <a:spcPts val="0"/>
              </a:spcBef>
              <a:spcAft>
                <a:spcPts val="0"/>
              </a:spcAft>
              <a:buClr>
                <a:srgbClr val="002B42"/>
              </a:buClr>
              <a:buSzPts val="2000"/>
              <a:buChar char="○"/>
            </a:pPr>
            <a:r>
              <a:rPr lang="en" sz="2000">
                <a:solidFill>
                  <a:srgbClr val="002B42"/>
                </a:solidFill>
              </a:rPr>
              <a:t>FASTQ to tallying counts.</a:t>
            </a:r>
            <a:endParaRPr sz="2000">
              <a:solidFill>
                <a:srgbClr val="002B42"/>
              </a:solidFill>
            </a:endParaRPr>
          </a:p>
          <a:p>
            <a:pPr indent="0" lvl="0" marL="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Analysis of real datasets can take time. Real sequenced read libraries can be found online </a:t>
            </a:r>
            <a:r>
              <a:rPr lang="en" sz="2000" u="sng">
                <a:solidFill>
                  <a:schemeClr val="hlink"/>
                </a:solidFill>
                <a:hlinkClick r:id="rId3"/>
              </a:rPr>
              <a:t>https://www.ncbi.nlm.nih.gov/sra/</a:t>
            </a:r>
            <a:r>
              <a:rPr lang="en" sz="2000">
                <a:solidFill>
                  <a:srgbClr val="002B42"/>
                </a:solidFill>
              </a:rPr>
              <a:t>. </a:t>
            </a:r>
            <a:endParaRPr sz="2000">
              <a:solidFill>
                <a:srgbClr val="002B42"/>
              </a:solidFill>
            </a:endParaRPr>
          </a:p>
          <a:p>
            <a:pPr indent="0" lvl="0" marL="45720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The practice dataset has a low number of reads, which is not meaningful for differential gene expression analysis. Hence, for differential gene expression analysis use a real counts matrix, an example of which can be found at </a:t>
            </a:r>
            <a:r>
              <a:rPr lang="en" sz="2000" u="sng">
                <a:solidFill>
                  <a:schemeClr val="hlink"/>
                </a:solidFill>
                <a:hlinkClick r:id="rId4"/>
              </a:rPr>
              <a:t>https://www.ncbi.nlm.nih.gov/geo/query/acc.cgi?acc=GSE49712</a:t>
            </a:r>
            <a:r>
              <a:rPr lang="en" sz="2000">
                <a:solidFill>
                  <a:srgbClr val="002B42"/>
                </a:solidFill>
              </a:rPr>
              <a:t>. </a:t>
            </a:r>
            <a:endParaRPr sz="2000">
              <a:solidFill>
                <a:srgbClr val="002B42"/>
              </a:solidFill>
            </a:endParaRPr>
          </a:p>
        </p:txBody>
      </p:sp>
      <p:sp>
        <p:nvSpPr>
          <p:cNvPr id="975" name="Google Shape;975;p121"/>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Dataset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22"/>
          <p:cNvSpPr txBox="1"/>
          <p:nvPr>
            <p:ph type="title"/>
          </p:nvPr>
        </p:nvSpPr>
        <p:spPr>
          <a:xfrm>
            <a:off x="628650" y="2806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
        <p:nvSpPr>
          <p:cNvPr id="981" name="Google Shape;981;p122"/>
          <p:cNvSpPr txBox="1"/>
          <p:nvPr>
            <p:ph idx="1" type="body"/>
          </p:nvPr>
        </p:nvSpPr>
        <p:spPr>
          <a:xfrm>
            <a:off x="628650" y="1017494"/>
            <a:ext cx="7886700" cy="3263400"/>
          </a:xfrm>
          <a:prstGeom prst="rect">
            <a:avLst/>
          </a:prstGeom>
        </p:spPr>
        <p:txBody>
          <a:bodyPr anchorCtr="0" anchor="t" bIns="0" lIns="0" spcFirstLastPara="1" rIns="0" wrap="square" tIns="0">
            <a:noAutofit/>
          </a:bodyPr>
          <a:lstStyle/>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Start Docker Desktop </a:t>
            </a:r>
            <a:endParaRPr sz="2460">
              <a:latin typeface="Arial"/>
              <a:ea typeface="Arial"/>
              <a:cs typeface="Arial"/>
              <a:sym typeface="Arial"/>
            </a:endParaRPr>
          </a:p>
          <a:p>
            <a:pPr indent="0" lvl="0" marL="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Uploading FASTQ files to Docker container</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Running FASTQC</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t>Checking the adapter content</a:t>
            </a:r>
            <a:endParaRPr sz="2160"/>
          </a:p>
          <a:p>
            <a:pPr indent="0" lvl="0" marL="457200" rtl="0" algn="l">
              <a:lnSpc>
                <a:spcPct val="70000"/>
              </a:lnSpc>
              <a:spcBef>
                <a:spcPts val="800"/>
              </a:spcBef>
              <a:spcAft>
                <a:spcPts val="0"/>
              </a:spcAft>
              <a:buSzPts val="852"/>
              <a:buNone/>
            </a:pPr>
            <a:r>
              <a:t/>
            </a:r>
            <a:endParaRPr sz="2160"/>
          </a:p>
          <a:p>
            <a:pPr indent="0" lvl="0" marL="0" rtl="0" algn="l">
              <a:lnSpc>
                <a:spcPct val="70000"/>
              </a:lnSpc>
              <a:spcBef>
                <a:spcPts val="800"/>
              </a:spcBef>
              <a:spcAft>
                <a:spcPts val="0"/>
              </a:spcAft>
              <a:buSzPts val="852"/>
              <a:buNone/>
            </a:pPr>
            <a:r>
              <a:t/>
            </a:r>
            <a:endParaRPr sz="2160"/>
          </a:p>
          <a:p>
            <a:pPr indent="0" lvl="0" marL="457200" rtl="0" algn="l">
              <a:lnSpc>
                <a:spcPct val="70000"/>
              </a:lnSpc>
              <a:spcBef>
                <a:spcPts val="800"/>
              </a:spcBef>
              <a:spcAft>
                <a:spcPts val="0"/>
              </a:spcAft>
              <a:buSzPts val="852"/>
              <a:buNone/>
            </a:pPr>
            <a:r>
              <a:t/>
            </a:r>
            <a:endParaRPr sz="216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6</a:t>
            </a:r>
            <a:endParaRPr/>
          </a:p>
        </p:txBody>
      </p:sp>
      <p:sp>
        <p:nvSpPr>
          <p:cNvPr id="987" name="Google Shape;987;p12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a:t>
            </a:r>
            <a:r>
              <a:rPr lang="en" u="sng"/>
              <a:t>sequence length</a:t>
            </a:r>
            <a:r>
              <a:rPr lang="en"/>
              <a:t> reported by the FASTQC?</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SzPts val="1400"/>
              <a:buAutoNum type="arabicPeriod"/>
            </a:pPr>
            <a:r>
              <a:rPr lang="en"/>
              <a:t>50</a:t>
            </a:r>
            <a:endParaRPr/>
          </a:p>
          <a:p>
            <a:pPr indent="-317500" lvl="0" marL="914400" rtl="0" algn="l">
              <a:spcBef>
                <a:spcPts val="0"/>
              </a:spcBef>
              <a:spcAft>
                <a:spcPts val="0"/>
              </a:spcAft>
              <a:buSzPts val="1400"/>
              <a:buAutoNum type="arabicPeriod"/>
            </a:pPr>
            <a:r>
              <a:rPr lang="en"/>
              <a:t>0</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24"/>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Redo QC to ensure satisfactory quality</a:t>
            </a:r>
            <a:endParaRPr/>
          </a:p>
        </p:txBody>
      </p:sp>
      <p:sp>
        <p:nvSpPr>
          <p:cNvPr id="993" name="Google Shape;993;p124"/>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Run FastQC.</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Is the adapter content gone?</a:t>
            </a:r>
            <a:endParaRPr/>
          </a:p>
          <a:p>
            <a:pPr indent="0" lvl="0" marL="457200" rtl="0" algn="l">
              <a:spcBef>
                <a:spcPts val="80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999" name="Google Shape;999;p125"/>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STAR to align the reads to the reference genome</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